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Syne Extra Bold"/>
      <p:regular r:id="rId17"/>
    </p:embeddedFont>
    <p:embeddedFont>
      <p:font typeface="Syne"/>
      <p:regular r:id="rId18"/>
    </p:embeddedFont>
    <p:embeddedFont>
      <p:font typeface="Syne"/>
      <p:regular r:id="rId19"/>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0-1.png"/><Relationship Id="rId2" Type="http://schemas.openxmlformats.org/officeDocument/2006/relationships/image" Target="../media/image-1010-2.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1-1.png"/><Relationship Id="rId2" Type="http://schemas.openxmlformats.org/officeDocument/2006/relationships/image" Target="../media/image-1011-2.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6.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slideLayout" Target="../slideLayouts/slideLayout8.xml"/><Relationship Id="rId8"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slideLayout" Target="../slideLayouts/slideLayout9.xml"/><Relationship Id="rId8"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slideLayout" Target="../slideLayouts/slideLayout10.xml"/><Relationship Id="rId10"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098238"/>
            <a:ext cx="7556421" cy="3100388"/>
          </a:xfrm>
          <a:prstGeom prst="rect">
            <a:avLst/>
          </a:prstGeom>
          <a:noFill/>
          <a:ln/>
        </p:spPr>
        <p:txBody>
          <a:bodyPr wrap="square" lIns="0" tIns="0" rIns="0" bIns="0" rtlCol="0" anchor="t"/>
          <a:lstStyle/>
          <a:p>
            <a:pPr algn="l" indent="0" marL="0">
              <a:lnSpc>
                <a:spcPts val="4850"/>
              </a:lnSpc>
              <a:buNone/>
            </a:pPr>
            <a:r>
              <a:rPr lang="en-US" sz="3900" b="1" dirty="0">
                <a:solidFill>
                  <a:srgbClr val="F0F4F1"/>
                </a:solidFill>
                <a:latin typeface="Syne Extra Bold" pitchFamily="34" charset="0"/>
                <a:ea typeface="Syne Extra Bold" pitchFamily="34" charset="-122"/>
                <a:cs typeface="Syne Extra Bold" pitchFamily="34" charset="-120"/>
              </a:rPr>
              <a:t>AI Agents in the Real World: Building Reliable Systems for Critical Industries</a:t>
            </a:r>
            <a:endParaRPr lang="en-US" sz="3900" dirty="0"/>
          </a:p>
        </p:txBody>
      </p:sp>
      <p:sp>
        <p:nvSpPr>
          <p:cNvPr id="4" name="Text 1"/>
          <p:cNvSpPr/>
          <p:nvPr/>
        </p:nvSpPr>
        <p:spPr>
          <a:xfrm>
            <a:off x="793790" y="5496282"/>
            <a:ext cx="7556421" cy="635079"/>
          </a:xfrm>
          <a:prstGeom prst="rect">
            <a:avLst/>
          </a:prstGeom>
          <a:noFill/>
          <a:ln/>
        </p:spPr>
        <p:txBody>
          <a:bodyPr wrap="square" lIns="0" tIns="0" rIns="0" bIns="0" rtlCol="0" anchor="t"/>
          <a:lstStyle/>
          <a:p>
            <a:pPr algn="l" indent="0" marL="0">
              <a:lnSpc>
                <a:spcPts val="2500"/>
              </a:lnSpc>
              <a:buNone/>
            </a:pPr>
            <a:r>
              <a:rPr lang="en-US" sz="1550" dirty="0">
                <a:solidFill>
                  <a:srgbClr val="D7E5D8"/>
                </a:solidFill>
                <a:latin typeface="Syne" pitchFamily="34" charset="0"/>
                <a:ea typeface="Syne" pitchFamily="34" charset="-122"/>
                <a:cs typeface="Syne" pitchFamily="34" charset="-120"/>
              </a:rPr>
              <a:t>A comprehensive analysis of IBM's insights on deploying autonomous reasoning systems in architecture, engineering, and construction environments</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44260" y="556974"/>
            <a:ext cx="7655481" cy="1744147"/>
          </a:xfrm>
          <a:prstGeom prst="rect">
            <a:avLst/>
          </a:prstGeom>
          <a:noFill/>
          <a:ln/>
        </p:spPr>
        <p:txBody>
          <a:bodyPr wrap="square" lIns="0" tIns="0" rIns="0" bIns="0" rtlCol="0" anchor="t"/>
          <a:lstStyle/>
          <a:p>
            <a:pPr algn="l" indent="0" marL="0">
              <a:lnSpc>
                <a:spcPts val="4550"/>
              </a:lnSpc>
              <a:buNone/>
            </a:pPr>
            <a:r>
              <a:rPr lang="en-US" sz="3650" b="1" dirty="0">
                <a:solidFill>
                  <a:srgbClr val="F0F4F1"/>
                </a:solidFill>
                <a:latin typeface="Syne Extra Bold" pitchFamily="34" charset="0"/>
                <a:ea typeface="Syne Extra Bold" pitchFamily="34" charset="-122"/>
                <a:cs typeface="Syne Extra Bold" pitchFamily="34" charset="-120"/>
              </a:rPr>
              <a:t>Key Takeaways: Building Reliable AI Systems</a:t>
            </a:r>
            <a:endParaRPr lang="en-US" sz="3650" dirty="0"/>
          </a:p>
        </p:txBody>
      </p:sp>
      <p:sp>
        <p:nvSpPr>
          <p:cNvPr id="4" name="Shape 1"/>
          <p:cNvSpPr/>
          <p:nvPr/>
        </p:nvSpPr>
        <p:spPr>
          <a:xfrm>
            <a:off x="744260" y="2562701"/>
            <a:ext cx="3740468" cy="1938218"/>
          </a:xfrm>
          <a:prstGeom prst="roundRect">
            <a:avLst>
              <a:gd name="adj" fmla="val 4032"/>
            </a:avLst>
          </a:prstGeom>
          <a:solidFill>
            <a:srgbClr val="A9F00F"/>
          </a:solidFill>
          <a:ln w="7620">
            <a:solidFill>
              <a:srgbClr val="8FD600"/>
            </a:solidFill>
            <a:prstDash val="solid"/>
          </a:ln>
        </p:spPr>
      </p:sp>
      <p:sp>
        <p:nvSpPr>
          <p:cNvPr id="5" name="Text 2"/>
          <p:cNvSpPr/>
          <p:nvPr/>
        </p:nvSpPr>
        <p:spPr>
          <a:xfrm>
            <a:off x="937855" y="2756297"/>
            <a:ext cx="3353276" cy="581263"/>
          </a:xfrm>
          <a:prstGeom prst="rect">
            <a:avLst/>
          </a:prstGeom>
          <a:noFill/>
          <a:ln/>
        </p:spPr>
        <p:txBody>
          <a:bodyPr wrap="square" lIns="0" tIns="0" rIns="0" bIns="0" rtlCol="0" anchor="t"/>
          <a:lstStyle/>
          <a:p>
            <a:pPr algn="l" indent="0" marL="0">
              <a:lnSpc>
                <a:spcPts val="2250"/>
              </a:lnSpc>
              <a:buNone/>
            </a:pPr>
            <a:r>
              <a:rPr lang="en-US" sz="1800" b="1" dirty="0">
                <a:solidFill>
                  <a:srgbClr val="000000"/>
                </a:solidFill>
                <a:latin typeface="Syne Extra Bold" pitchFamily="34" charset="0"/>
                <a:ea typeface="Syne Extra Bold" pitchFamily="34" charset="-122"/>
                <a:cs typeface="Syne Extra Bold" pitchFamily="34" charset="-120"/>
              </a:rPr>
              <a:t>Hybrid Approach Wins</a:t>
            </a:r>
            <a:endParaRPr lang="en-US" sz="1800" dirty="0"/>
          </a:p>
        </p:txBody>
      </p:sp>
      <p:sp>
        <p:nvSpPr>
          <p:cNvPr id="6" name="Text 3"/>
          <p:cNvSpPr/>
          <p:nvPr/>
        </p:nvSpPr>
        <p:spPr>
          <a:xfrm>
            <a:off x="937855" y="3442216"/>
            <a:ext cx="3353276" cy="865108"/>
          </a:xfrm>
          <a:prstGeom prst="rect">
            <a:avLst/>
          </a:prstGeom>
          <a:noFill/>
          <a:ln/>
        </p:spPr>
        <p:txBody>
          <a:bodyPr wrap="square" lIns="0" tIns="0" rIns="0" bIns="0" rtlCol="0" anchor="t"/>
          <a:lstStyle/>
          <a:p>
            <a:pPr algn="l" indent="0" marL="0">
              <a:lnSpc>
                <a:spcPts val="2250"/>
              </a:lnSpc>
              <a:buNone/>
            </a:pPr>
            <a:r>
              <a:rPr lang="en-US" sz="1450" dirty="0">
                <a:solidFill>
                  <a:srgbClr val="000000"/>
                </a:solidFill>
                <a:latin typeface="Syne" pitchFamily="34" charset="0"/>
                <a:ea typeface="Syne" pitchFamily="34" charset="-122"/>
                <a:cs typeface="Syne" pitchFamily="34" charset="-120"/>
              </a:rPr>
              <a:t>Combine deterministic workflows with agentic AI for systems that are both reliable and adaptive</a:t>
            </a:r>
            <a:endParaRPr lang="en-US" sz="1450" dirty="0"/>
          </a:p>
        </p:txBody>
      </p:sp>
      <p:sp>
        <p:nvSpPr>
          <p:cNvPr id="7" name="Shape 4"/>
          <p:cNvSpPr/>
          <p:nvPr/>
        </p:nvSpPr>
        <p:spPr>
          <a:xfrm>
            <a:off x="4659154" y="2562701"/>
            <a:ext cx="3740587" cy="1938218"/>
          </a:xfrm>
          <a:prstGeom prst="roundRect">
            <a:avLst>
              <a:gd name="adj" fmla="val 4032"/>
            </a:avLst>
          </a:prstGeom>
          <a:solidFill>
            <a:srgbClr val="81B61C"/>
          </a:solidFill>
          <a:ln w="7620">
            <a:solidFill>
              <a:srgbClr val="679C02"/>
            </a:solidFill>
            <a:prstDash val="solid"/>
          </a:ln>
        </p:spPr>
      </p:sp>
      <p:sp>
        <p:nvSpPr>
          <p:cNvPr id="8" name="Text 5"/>
          <p:cNvSpPr/>
          <p:nvPr/>
        </p:nvSpPr>
        <p:spPr>
          <a:xfrm>
            <a:off x="4852749" y="2756297"/>
            <a:ext cx="3353395" cy="581263"/>
          </a:xfrm>
          <a:prstGeom prst="rect">
            <a:avLst/>
          </a:prstGeom>
          <a:noFill/>
          <a:ln/>
        </p:spPr>
        <p:txBody>
          <a:bodyPr wrap="square" lIns="0" tIns="0" rIns="0" bIns="0" rtlCol="0" anchor="t"/>
          <a:lstStyle/>
          <a:p>
            <a:pPr algn="l" indent="0" marL="0">
              <a:lnSpc>
                <a:spcPts val="2250"/>
              </a:lnSpc>
              <a:buNone/>
            </a:pPr>
            <a:r>
              <a:rPr lang="en-US" sz="1800" b="1" dirty="0">
                <a:solidFill>
                  <a:srgbClr val="000000"/>
                </a:solidFill>
                <a:latin typeface="Syne Extra Bold" pitchFamily="34" charset="0"/>
                <a:ea typeface="Syne Extra Bold" pitchFamily="34" charset="-122"/>
                <a:cs typeface="Syne Extra Bold" pitchFamily="34" charset="-120"/>
              </a:rPr>
              <a:t>Reliability by Proof</a:t>
            </a:r>
            <a:endParaRPr lang="en-US" sz="1800" dirty="0"/>
          </a:p>
        </p:txBody>
      </p:sp>
      <p:sp>
        <p:nvSpPr>
          <p:cNvPr id="9" name="Text 6"/>
          <p:cNvSpPr/>
          <p:nvPr/>
        </p:nvSpPr>
        <p:spPr>
          <a:xfrm>
            <a:off x="4852749" y="3442216"/>
            <a:ext cx="3353395" cy="865108"/>
          </a:xfrm>
          <a:prstGeom prst="rect">
            <a:avLst/>
          </a:prstGeom>
          <a:noFill/>
          <a:ln/>
        </p:spPr>
        <p:txBody>
          <a:bodyPr wrap="square" lIns="0" tIns="0" rIns="0" bIns="0" rtlCol="0" anchor="t"/>
          <a:lstStyle/>
          <a:p>
            <a:pPr algn="l" indent="0" marL="0">
              <a:lnSpc>
                <a:spcPts val="2250"/>
              </a:lnSpc>
              <a:buNone/>
            </a:pPr>
            <a:r>
              <a:rPr lang="en-US" sz="1450" dirty="0">
                <a:solidFill>
                  <a:srgbClr val="000000"/>
                </a:solidFill>
                <a:latin typeface="Syne" pitchFamily="34" charset="0"/>
                <a:ea typeface="Syne" pitchFamily="34" charset="-122"/>
                <a:cs typeface="Syne" pitchFamily="34" charset="-120"/>
              </a:rPr>
              <a:t>Continuous evaluation through observability, testing, and optimization—not assumed reliability</a:t>
            </a:r>
            <a:endParaRPr lang="en-US" sz="1450" dirty="0"/>
          </a:p>
        </p:txBody>
      </p:sp>
      <p:sp>
        <p:nvSpPr>
          <p:cNvPr id="10" name="Shape 7"/>
          <p:cNvSpPr/>
          <p:nvPr/>
        </p:nvSpPr>
        <p:spPr>
          <a:xfrm>
            <a:off x="744260" y="4675346"/>
            <a:ext cx="7655481" cy="1070848"/>
          </a:xfrm>
          <a:prstGeom prst="roundRect">
            <a:avLst>
              <a:gd name="adj" fmla="val 7298"/>
            </a:avLst>
          </a:prstGeom>
          <a:solidFill>
            <a:srgbClr val="547808"/>
          </a:solidFill>
          <a:ln w="7620">
            <a:solidFill>
              <a:srgbClr val="6D9121"/>
            </a:solidFill>
            <a:prstDash val="solid"/>
          </a:ln>
        </p:spPr>
      </p:sp>
      <p:sp>
        <p:nvSpPr>
          <p:cNvPr id="11" name="Text 8"/>
          <p:cNvSpPr/>
          <p:nvPr/>
        </p:nvSpPr>
        <p:spPr>
          <a:xfrm>
            <a:off x="937855" y="4868942"/>
            <a:ext cx="4980861" cy="290632"/>
          </a:xfrm>
          <a:prstGeom prst="rect">
            <a:avLst/>
          </a:prstGeom>
          <a:noFill/>
          <a:ln/>
        </p:spPr>
        <p:txBody>
          <a:bodyPr wrap="none" lIns="0" tIns="0" rIns="0" bIns="0" rtlCol="0" anchor="t"/>
          <a:lstStyle/>
          <a:p>
            <a:pPr algn="l" indent="0" marL="0">
              <a:lnSpc>
                <a:spcPts val="2250"/>
              </a:lnSpc>
              <a:buNone/>
            </a:pPr>
            <a:r>
              <a:rPr lang="en-US" sz="1800" b="1" dirty="0">
                <a:solidFill>
                  <a:srgbClr val="FFFFFF"/>
                </a:solidFill>
                <a:latin typeface="Syne Extra Bold" pitchFamily="34" charset="0"/>
                <a:ea typeface="Syne Extra Bold" pitchFamily="34" charset="-122"/>
                <a:cs typeface="Syne Extra Bold" pitchFamily="34" charset="-120"/>
              </a:rPr>
              <a:t>Human Oversight Essential</a:t>
            </a:r>
            <a:endParaRPr lang="en-US" sz="1800" dirty="0"/>
          </a:p>
        </p:txBody>
      </p:sp>
      <p:sp>
        <p:nvSpPr>
          <p:cNvPr id="12" name="Text 9"/>
          <p:cNvSpPr/>
          <p:nvPr/>
        </p:nvSpPr>
        <p:spPr>
          <a:xfrm>
            <a:off x="937855" y="5264229"/>
            <a:ext cx="7268289" cy="288369"/>
          </a:xfrm>
          <a:prstGeom prst="rect">
            <a:avLst/>
          </a:prstGeom>
          <a:noFill/>
          <a:ln/>
        </p:spPr>
        <p:txBody>
          <a:bodyPr wrap="none" lIns="0" tIns="0" rIns="0" bIns="0" rtlCol="0" anchor="t"/>
          <a:lstStyle/>
          <a:p>
            <a:pPr algn="l" indent="0" marL="0">
              <a:lnSpc>
                <a:spcPts val="2250"/>
              </a:lnSpc>
              <a:buNone/>
            </a:pPr>
            <a:r>
              <a:rPr lang="en-US" sz="1450" dirty="0">
                <a:solidFill>
                  <a:srgbClr val="FFFFFF"/>
                </a:solidFill>
                <a:latin typeface="Syne" pitchFamily="34" charset="0"/>
                <a:ea typeface="Syne" pitchFamily="34" charset="-122"/>
                <a:cs typeface="Syne" pitchFamily="34" charset="-120"/>
              </a:rPr>
              <a:t>Maintain human-in-the-loop for accountability, especially in high-stakes decisions</a:t>
            </a:r>
            <a:endParaRPr lang="en-US" sz="1450" dirty="0"/>
          </a:p>
        </p:txBody>
      </p:sp>
      <p:sp>
        <p:nvSpPr>
          <p:cNvPr id="13" name="Text 10"/>
          <p:cNvSpPr/>
          <p:nvPr/>
        </p:nvSpPr>
        <p:spPr>
          <a:xfrm>
            <a:off x="744260" y="5942409"/>
            <a:ext cx="7655481" cy="1730216"/>
          </a:xfrm>
          <a:prstGeom prst="rect">
            <a:avLst/>
          </a:prstGeom>
          <a:noFill/>
          <a:ln/>
        </p:spPr>
        <p:txBody>
          <a:bodyPr wrap="square" lIns="0" tIns="0" rIns="0" bIns="0" rtlCol="0" anchor="t"/>
          <a:lstStyle/>
          <a:p>
            <a:pPr algn="l" indent="0" marL="0">
              <a:lnSpc>
                <a:spcPts val="2250"/>
              </a:lnSpc>
              <a:buNone/>
            </a:pPr>
            <a:r>
              <a:rPr lang="en-US" sz="1450" dirty="0">
                <a:solidFill>
                  <a:srgbClr val="D7E5D8"/>
                </a:solidFill>
                <a:latin typeface="Syne" pitchFamily="34" charset="0"/>
                <a:ea typeface="Syne" pitchFamily="34" charset="-122"/>
                <a:cs typeface="Syne" pitchFamily="34" charset="-120"/>
              </a:rPr>
              <a:t>AI agents represent a fundamental shift in how we automate complex workflows. For AEC professionals, the opportunity lies in combining AI's processing power with human expertise to deliver better projects faster. Success requires embracing hybrid models, establishing rigorous evaluation frameworks, and maintaining human oversight throughout the project lifecycle. Organizations that master these principles will gain competitive advantage while ensuring safety and quality.</a:t>
            </a:r>
            <a:endParaRPr lang="en-US" sz="1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492806"/>
            <a:ext cx="13042821" cy="1860233"/>
          </a:xfrm>
          <a:prstGeom prst="rect">
            <a:avLst/>
          </a:prstGeom>
          <a:noFill/>
          <a:ln/>
        </p:spPr>
        <p:txBody>
          <a:bodyPr wrap="square" lIns="0" tIns="0" rIns="0" bIns="0" rtlCol="0" anchor="t"/>
          <a:lstStyle/>
          <a:p>
            <a:pPr algn="l" indent="0" marL="0">
              <a:lnSpc>
                <a:spcPts val="4850"/>
              </a:lnSpc>
              <a:buNone/>
            </a:pPr>
            <a:r>
              <a:rPr lang="en-US" sz="3900" b="1" dirty="0">
                <a:solidFill>
                  <a:srgbClr val="F0F4F1"/>
                </a:solidFill>
                <a:latin typeface="Syne Extra Bold" pitchFamily="34" charset="0"/>
                <a:ea typeface="Syne Extra Bold" pitchFamily="34" charset="-122"/>
                <a:cs typeface="Syne Extra Bold" pitchFamily="34" charset="-120"/>
              </a:rPr>
              <a:t>The Evolution of AI: From Automation to Autonomous Reasoning</a:t>
            </a:r>
            <a:endParaRPr lang="en-US" sz="3900" dirty="0"/>
          </a:p>
        </p:txBody>
      </p:sp>
      <p:sp>
        <p:nvSpPr>
          <p:cNvPr id="3" name="Text 1"/>
          <p:cNvSpPr/>
          <p:nvPr/>
        </p:nvSpPr>
        <p:spPr>
          <a:xfrm>
            <a:off x="793790" y="3749873"/>
            <a:ext cx="13042821" cy="952619"/>
          </a:xfrm>
          <a:prstGeom prst="rect">
            <a:avLst/>
          </a:prstGeom>
          <a:noFill/>
          <a:ln/>
        </p:spPr>
        <p:txBody>
          <a:bodyPr wrap="square" lIns="0" tIns="0" rIns="0" bIns="0" rtlCol="0" anchor="t"/>
          <a:lstStyle/>
          <a:p>
            <a:pPr algn="l" indent="0" marL="0">
              <a:lnSpc>
                <a:spcPts val="2500"/>
              </a:lnSpc>
              <a:buNone/>
            </a:pPr>
            <a:r>
              <a:rPr lang="en-US" sz="1550" dirty="0">
                <a:solidFill>
                  <a:srgbClr val="D7E5D8"/>
                </a:solidFill>
                <a:latin typeface="Syne" pitchFamily="34" charset="0"/>
                <a:ea typeface="Syne" pitchFamily="34" charset="-122"/>
                <a:cs typeface="Syne" pitchFamily="34" charset="-120"/>
              </a:rPr>
              <a:t>AI agents are rapidly transforming from simple automation tools into sophisticated reasoning systems capable of interpreting complex contexts, making nuanced decisions, and executing multi-step tasks with increasing autonomy. This evolution represents a fundamental shift in how we conceptualize artificial intelligence in professional environments.</a:t>
            </a:r>
            <a:endParaRPr lang="en-US" sz="1550" dirty="0"/>
          </a:p>
        </p:txBody>
      </p:sp>
      <p:sp>
        <p:nvSpPr>
          <p:cNvPr id="4" name="Text 2"/>
          <p:cNvSpPr/>
          <p:nvPr/>
        </p:nvSpPr>
        <p:spPr>
          <a:xfrm>
            <a:off x="793790" y="4925735"/>
            <a:ext cx="13042821" cy="952619"/>
          </a:xfrm>
          <a:prstGeom prst="rect">
            <a:avLst/>
          </a:prstGeom>
          <a:noFill/>
          <a:ln/>
        </p:spPr>
        <p:txBody>
          <a:bodyPr wrap="square" lIns="0" tIns="0" rIns="0" bIns="0" rtlCol="0" anchor="t"/>
          <a:lstStyle/>
          <a:p>
            <a:pPr algn="l" indent="0" marL="0">
              <a:lnSpc>
                <a:spcPts val="2500"/>
              </a:lnSpc>
              <a:buNone/>
            </a:pPr>
            <a:r>
              <a:rPr lang="en-US" sz="1550" dirty="0">
                <a:solidFill>
                  <a:srgbClr val="D7E5D8"/>
                </a:solidFill>
                <a:latin typeface="Syne" pitchFamily="34" charset="0"/>
                <a:ea typeface="Syne" pitchFamily="34" charset="-122"/>
                <a:cs typeface="Syne" pitchFamily="34" charset="-120"/>
              </a:rPr>
              <a:t>Where traditional automation follows predefined rules, modern AI agents leverage machine learning and natural language processing to understand context, adapt to changing conditions, and solve problems that require judgment rather than just pattern matching. This capability opens unprecedented opportunities—but also introduces new challenges in reliability and governance.</a:t>
            </a:r>
            <a:endParaRPr lang="en-US" sz="1550" dirty="0"/>
          </a:p>
        </p:txBody>
      </p:sp>
      <p:sp>
        <p:nvSpPr>
          <p:cNvPr id="5" name="Text 3"/>
          <p:cNvSpPr/>
          <p:nvPr/>
        </p:nvSpPr>
        <p:spPr>
          <a:xfrm>
            <a:off x="793790" y="6101596"/>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D7E5D8"/>
                </a:solidFill>
                <a:latin typeface="Syne" pitchFamily="34" charset="0"/>
                <a:ea typeface="Syne" pitchFamily="34" charset="-122"/>
                <a:cs typeface="Syne" pitchFamily="34" charset="-120"/>
              </a:rPr>
              <a:t>For the architecture, engineering, and construction industries, this evolution means AI can finally tackle the complex, judgment-intensive workflows that have resisted automation for decades.</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497568"/>
            <a:ext cx="13042821" cy="1240155"/>
          </a:xfrm>
          <a:prstGeom prst="rect">
            <a:avLst/>
          </a:prstGeom>
          <a:noFill/>
          <a:ln/>
        </p:spPr>
        <p:txBody>
          <a:bodyPr wrap="square" lIns="0" tIns="0" rIns="0" bIns="0" rtlCol="0" anchor="t"/>
          <a:lstStyle/>
          <a:p>
            <a:pPr algn="l" indent="0" marL="0">
              <a:lnSpc>
                <a:spcPts val="4850"/>
              </a:lnSpc>
              <a:buNone/>
            </a:pPr>
            <a:r>
              <a:rPr lang="en-US" sz="3900" b="1" dirty="0">
                <a:solidFill>
                  <a:srgbClr val="F0F4F1"/>
                </a:solidFill>
                <a:latin typeface="Syne Extra Bold" pitchFamily="34" charset="0"/>
                <a:ea typeface="Syne Extra Bold" pitchFamily="34" charset="-122"/>
                <a:cs typeface="Syne Extra Bold" pitchFamily="34" charset="-120"/>
              </a:rPr>
              <a:t>The Deployment Challenge: From Prototype to Production</a:t>
            </a:r>
            <a:endParaRPr lang="en-US" sz="3900" dirty="0"/>
          </a:p>
        </p:txBody>
      </p:sp>
      <p:sp>
        <p:nvSpPr>
          <p:cNvPr id="3" name="Shape 1"/>
          <p:cNvSpPr/>
          <p:nvPr/>
        </p:nvSpPr>
        <p:spPr>
          <a:xfrm>
            <a:off x="793790" y="3134558"/>
            <a:ext cx="4215289" cy="2421493"/>
          </a:xfrm>
          <a:prstGeom prst="roundRect">
            <a:avLst>
              <a:gd name="adj" fmla="val 3442"/>
            </a:avLst>
          </a:prstGeom>
          <a:solidFill>
            <a:srgbClr val="547808"/>
          </a:solidFill>
          <a:ln w="7620">
            <a:solidFill>
              <a:srgbClr val="6D9121"/>
            </a:solidFill>
            <a:prstDash val="solid"/>
          </a:ln>
        </p:spPr>
      </p:sp>
      <p:sp>
        <p:nvSpPr>
          <p:cNvPr id="4" name="Text 2"/>
          <p:cNvSpPr/>
          <p:nvPr/>
        </p:nvSpPr>
        <p:spPr>
          <a:xfrm>
            <a:off x="999768" y="3340537"/>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FFFFFF"/>
                </a:solidFill>
                <a:latin typeface="Syne Extra Bold" pitchFamily="34" charset="0"/>
                <a:ea typeface="Syne Extra Bold" pitchFamily="34" charset="-122"/>
                <a:cs typeface="Syne Extra Bold" pitchFamily="34" charset="-120"/>
              </a:rPr>
              <a:t>Accessibility</a:t>
            </a:r>
            <a:endParaRPr lang="en-US" sz="1950" dirty="0"/>
          </a:p>
        </p:txBody>
      </p:sp>
      <p:sp>
        <p:nvSpPr>
          <p:cNvPr id="5" name="Text 3"/>
          <p:cNvSpPr/>
          <p:nvPr/>
        </p:nvSpPr>
        <p:spPr>
          <a:xfrm>
            <a:off x="999768" y="3769757"/>
            <a:ext cx="3803333" cy="1270159"/>
          </a:xfrm>
          <a:prstGeom prst="rect">
            <a:avLst/>
          </a:prstGeom>
          <a:noFill/>
          <a:ln/>
        </p:spPr>
        <p:txBody>
          <a:bodyPr wrap="square" lIns="0" tIns="0" rIns="0" bIns="0" rtlCol="0" anchor="t"/>
          <a:lstStyle/>
          <a:p>
            <a:pPr algn="l" indent="0" marL="0">
              <a:lnSpc>
                <a:spcPts val="2500"/>
              </a:lnSpc>
              <a:buNone/>
            </a:pPr>
            <a:r>
              <a:rPr lang="en-US" sz="1550" dirty="0">
                <a:solidFill>
                  <a:srgbClr val="FFFFFF"/>
                </a:solidFill>
                <a:latin typeface="Syne" pitchFamily="34" charset="0"/>
                <a:ea typeface="Syne" pitchFamily="34" charset="-122"/>
                <a:cs typeface="Syne" pitchFamily="34" charset="-120"/>
              </a:rPr>
              <a:t>Building AI agents has become remarkably fast and accessible, with open-source frameworks and cloud platforms enabling rapid prototyping</a:t>
            </a:r>
            <a:endParaRPr lang="en-US" sz="1550" dirty="0"/>
          </a:p>
        </p:txBody>
      </p:sp>
      <p:sp>
        <p:nvSpPr>
          <p:cNvPr id="6" name="Shape 4"/>
          <p:cNvSpPr/>
          <p:nvPr/>
        </p:nvSpPr>
        <p:spPr>
          <a:xfrm>
            <a:off x="5207437" y="3134558"/>
            <a:ext cx="4215408" cy="2421493"/>
          </a:xfrm>
          <a:prstGeom prst="roundRect">
            <a:avLst>
              <a:gd name="adj" fmla="val 3442"/>
            </a:avLst>
          </a:prstGeom>
          <a:solidFill>
            <a:srgbClr val="547808"/>
          </a:solidFill>
          <a:ln w="7620">
            <a:solidFill>
              <a:srgbClr val="6D9121"/>
            </a:solidFill>
            <a:prstDash val="solid"/>
          </a:ln>
        </p:spPr>
      </p:sp>
      <p:sp>
        <p:nvSpPr>
          <p:cNvPr id="7" name="Text 5"/>
          <p:cNvSpPr/>
          <p:nvPr/>
        </p:nvSpPr>
        <p:spPr>
          <a:xfrm>
            <a:off x="5413415" y="3340537"/>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FFFFFF"/>
                </a:solidFill>
                <a:latin typeface="Syne Extra Bold" pitchFamily="34" charset="0"/>
                <a:ea typeface="Syne Extra Bold" pitchFamily="34" charset="-122"/>
                <a:cs typeface="Syne Extra Bold" pitchFamily="34" charset="-120"/>
              </a:rPr>
              <a:t>Complexity</a:t>
            </a:r>
            <a:endParaRPr lang="en-US" sz="1950" dirty="0"/>
          </a:p>
        </p:txBody>
      </p:sp>
      <p:sp>
        <p:nvSpPr>
          <p:cNvPr id="8" name="Text 6"/>
          <p:cNvSpPr/>
          <p:nvPr/>
        </p:nvSpPr>
        <p:spPr>
          <a:xfrm>
            <a:off x="5413415" y="3769757"/>
            <a:ext cx="3803452" cy="952619"/>
          </a:xfrm>
          <a:prstGeom prst="rect">
            <a:avLst/>
          </a:prstGeom>
          <a:noFill/>
          <a:ln/>
        </p:spPr>
        <p:txBody>
          <a:bodyPr wrap="square" lIns="0" tIns="0" rIns="0" bIns="0" rtlCol="0" anchor="t"/>
          <a:lstStyle/>
          <a:p>
            <a:pPr algn="l" indent="0" marL="0">
              <a:lnSpc>
                <a:spcPts val="2500"/>
              </a:lnSpc>
              <a:buNone/>
            </a:pPr>
            <a:r>
              <a:rPr lang="en-US" sz="1550" dirty="0">
                <a:solidFill>
                  <a:srgbClr val="FFFFFF"/>
                </a:solidFill>
                <a:latin typeface="Syne" pitchFamily="34" charset="0"/>
                <a:ea typeface="Syne" pitchFamily="34" charset="-122"/>
                <a:cs typeface="Syne" pitchFamily="34" charset="-120"/>
              </a:rPr>
              <a:t>Deploying AI agents reliably in real-world environments presents significantly more challenges than initial development</a:t>
            </a:r>
            <a:endParaRPr lang="en-US" sz="1550" dirty="0"/>
          </a:p>
        </p:txBody>
      </p:sp>
      <p:sp>
        <p:nvSpPr>
          <p:cNvPr id="9" name="Shape 7"/>
          <p:cNvSpPr/>
          <p:nvPr/>
        </p:nvSpPr>
        <p:spPr>
          <a:xfrm>
            <a:off x="9621203" y="3134558"/>
            <a:ext cx="4215289" cy="2421493"/>
          </a:xfrm>
          <a:prstGeom prst="roundRect">
            <a:avLst>
              <a:gd name="adj" fmla="val 3442"/>
            </a:avLst>
          </a:prstGeom>
          <a:solidFill>
            <a:srgbClr val="547808"/>
          </a:solidFill>
          <a:ln w="7620">
            <a:solidFill>
              <a:srgbClr val="6D9121"/>
            </a:solidFill>
            <a:prstDash val="solid"/>
          </a:ln>
        </p:spPr>
      </p:sp>
      <p:sp>
        <p:nvSpPr>
          <p:cNvPr id="10" name="Text 8"/>
          <p:cNvSpPr/>
          <p:nvPr/>
        </p:nvSpPr>
        <p:spPr>
          <a:xfrm>
            <a:off x="9827181" y="3340537"/>
            <a:ext cx="3803333" cy="620316"/>
          </a:xfrm>
          <a:prstGeom prst="rect">
            <a:avLst/>
          </a:prstGeom>
          <a:noFill/>
          <a:ln/>
        </p:spPr>
        <p:txBody>
          <a:bodyPr wrap="square" lIns="0" tIns="0" rIns="0" bIns="0" rtlCol="0" anchor="t"/>
          <a:lstStyle/>
          <a:p>
            <a:pPr algn="l" indent="0" marL="0">
              <a:lnSpc>
                <a:spcPts val="2400"/>
              </a:lnSpc>
              <a:buNone/>
            </a:pPr>
            <a:r>
              <a:rPr lang="en-US" sz="1950" b="1" dirty="0">
                <a:solidFill>
                  <a:srgbClr val="FFFFFF"/>
                </a:solidFill>
                <a:latin typeface="Syne Extra Bold" pitchFamily="34" charset="0"/>
                <a:ea typeface="Syne Extra Bold" pitchFamily="34" charset="-122"/>
                <a:cs typeface="Syne Extra Bold" pitchFamily="34" charset="-120"/>
              </a:rPr>
              <a:t>Real-World Factors</a:t>
            </a:r>
            <a:endParaRPr lang="en-US" sz="1950" dirty="0"/>
          </a:p>
        </p:txBody>
      </p:sp>
      <p:sp>
        <p:nvSpPr>
          <p:cNvPr id="11" name="Text 9"/>
          <p:cNvSpPr/>
          <p:nvPr/>
        </p:nvSpPr>
        <p:spPr>
          <a:xfrm>
            <a:off x="9827181" y="4079915"/>
            <a:ext cx="3803333" cy="1270159"/>
          </a:xfrm>
          <a:prstGeom prst="rect">
            <a:avLst/>
          </a:prstGeom>
          <a:noFill/>
          <a:ln/>
        </p:spPr>
        <p:txBody>
          <a:bodyPr wrap="square" lIns="0" tIns="0" rIns="0" bIns="0" rtlCol="0" anchor="t"/>
          <a:lstStyle/>
          <a:p>
            <a:pPr algn="l" indent="0" marL="0">
              <a:lnSpc>
                <a:spcPts val="2500"/>
              </a:lnSpc>
              <a:buNone/>
            </a:pPr>
            <a:r>
              <a:rPr lang="en-US" sz="1550" dirty="0">
                <a:solidFill>
                  <a:srgbClr val="FFFFFF"/>
                </a:solidFill>
                <a:latin typeface="Syne" pitchFamily="34" charset="0"/>
                <a:ea typeface="Syne" pitchFamily="34" charset="-122"/>
                <a:cs typeface="Syne" pitchFamily="34" charset="-120"/>
              </a:rPr>
              <a:t>Variability in inputs, scale of operations, integration with legacy systems, and risk management create deployment complexity</a:t>
            </a:r>
            <a:endParaRPr lang="en-US" sz="1550" dirty="0"/>
          </a:p>
        </p:txBody>
      </p:sp>
      <p:sp>
        <p:nvSpPr>
          <p:cNvPr id="12" name="Text 10"/>
          <p:cNvSpPr/>
          <p:nvPr/>
        </p:nvSpPr>
        <p:spPr>
          <a:xfrm>
            <a:off x="793790" y="5779294"/>
            <a:ext cx="13042821" cy="952619"/>
          </a:xfrm>
          <a:prstGeom prst="rect">
            <a:avLst/>
          </a:prstGeom>
          <a:noFill/>
          <a:ln/>
        </p:spPr>
        <p:txBody>
          <a:bodyPr wrap="square" lIns="0" tIns="0" rIns="0" bIns="0" rtlCol="0" anchor="t"/>
          <a:lstStyle/>
          <a:p>
            <a:pPr algn="l" indent="0" marL="0">
              <a:lnSpc>
                <a:spcPts val="2500"/>
              </a:lnSpc>
              <a:buNone/>
            </a:pPr>
            <a:r>
              <a:rPr lang="en-US" sz="1550" dirty="0">
                <a:solidFill>
                  <a:srgbClr val="D7E5D8"/>
                </a:solidFill>
                <a:latin typeface="Syne" pitchFamily="34" charset="0"/>
                <a:ea typeface="Syne" pitchFamily="34" charset="-122"/>
                <a:cs typeface="Syne" pitchFamily="34" charset="-120"/>
              </a:rPr>
              <a:t>The gap between a working prototype and a production-ready system is substantial. Organizations often underestimate the engineering effort required to handle edge cases, maintain performance at scale, ensure security, and meet regulatory requirements. This deployment challenge is particularly acute in AEC, where projects involve multiple stakeholders, complex regulatory environments, and high consequences for errors.</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258491"/>
            <a:ext cx="13042821" cy="1240155"/>
          </a:xfrm>
          <a:prstGeom prst="rect">
            <a:avLst/>
          </a:prstGeom>
          <a:noFill/>
          <a:ln/>
        </p:spPr>
        <p:txBody>
          <a:bodyPr wrap="square" lIns="0" tIns="0" rIns="0" bIns="0" rtlCol="0" anchor="t"/>
          <a:lstStyle/>
          <a:p>
            <a:pPr algn="l" indent="0" marL="0">
              <a:lnSpc>
                <a:spcPts val="4850"/>
              </a:lnSpc>
              <a:buNone/>
            </a:pPr>
            <a:r>
              <a:rPr lang="en-US" sz="3900" b="1" dirty="0">
                <a:solidFill>
                  <a:srgbClr val="F0F4F1"/>
                </a:solidFill>
                <a:latin typeface="Syne Extra Bold" pitchFamily="34" charset="0"/>
                <a:ea typeface="Syne Extra Bold" pitchFamily="34" charset="-122"/>
                <a:cs typeface="Syne Extra Bold" pitchFamily="34" charset="-120"/>
              </a:rPr>
              <a:t>The Hybrid Model: Combining the Best of Both Worlds</a:t>
            </a:r>
            <a:endParaRPr lang="en-US" sz="3900" dirty="0"/>
          </a:p>
        </p:txBody>
      </p:sp>
      <p:sp>
        <p:nvSpPr>
          <p:cNvPr id="3" name="Text 1"/>
          <p:cNvSpPr/>
          <p:nvPr/>
        </p:nvSpPr>
        <p:spPr>
          <a:xfrm>
            <a:off x="793790" y="2994660"/>
            <a:ext cx="4857512" cy="310158"/>
          </a:xfrm>
          <a:prstGeom prst="rect">
            <a:avLst/>
          </a:prstGeom>
          <a:noFill/>
          <a:ln/>
        </p:spPr>
        <p:txBody>
          <a:bodyPr wrap="none" lIns="0" tIns="0" rIns="0" bIns="0" rtlCol="0" anchor="t"/>
          <a:lstStyle/>
          <a:p>
            <a:pPr algn="l" indent="0" marL="0">
              <a:lnSpc>
                <a:spcPts val="2400"/>
              </a:lnSpc>
              <a:buNone/>
            </a:pPr>
            <a:r>
              <a:rPr lang="en-US" sz="1950" b="1" dirty="0">
                <a:solidFill>
                  <a:srgbClr val="F0F4F1"/>
                </a:solidFill>
                <a:latin typeface="Syne Extra Bold" pitchFamily="34" charset="0"/>
                <a:ea typeface="Syne Extra Bold" pitchFamily="34" charset="-122"/>
                <a:cs typeface="Syne Extra Bold" pitchFamily="34" charset="-120"/>
              </a:rPr>
              <a:t>Deterministic Workflows</a:t>
            </a:r>
            <a:endParaRPr lang="en-US" sz="1950" dirty="0"/>
          </a:p>
        </p:txBody>
      </p:sp>
      <p:sp>
        <p:nvSpPr>
          <p:cNvPr id="4" name="Text 2"/>
          <p:cNvSpPr/>
          <p:nvPr/>
        </p:nvSpPr>
        <p:spPr>
          <a:xfrm>
            <a:off x="793790" y="3503176"/>
            <a:ext cx="6279356" cy="952619"/>
          </a:xfrm>
          <a:prstGeom prst="rect">
            <a:avLst/>
          </a:prstGeom>
          <a:noFill/>
          <a:ln/>
        </p:spPr>
        <p:txBody>
          <a:bodyPr wrap="square" lIns="0" tIns="0" rIns="0" bIns="0" rtlCol="0" anchor="t"/>
          <a:lstStyle/>
          <a:p>
            <a:pPr algn="l" indent="0" marL="0">
              <a:lnSpc>
                <a:spcPts val="2500"/>
              </a:lnSpc>
              <a:buNone/>
            </a:pPr>
            <a:r>
              <a:rPr lang="en-US" sz="1550" dirty="0">
                <a:solidFill>
                  <a:srgbClr val="D7E5D8"/>
                </a:solidFill>
                <a:latin typeface="Syne" pitchFamily="34" charset="0"/>
                <a:ea typeface="Syne" pitchFamily="34" charset="-122"/>
                <a:cs typeface="Syne" pitchFamily="34" charset="-120"/>
              </a:rPr>
              <a:t>Rules-based systems that follow strict, predictable logic. These are essential for regulatory compliance, safety checks, and approval processes where outcomes must be consistent and auditable.</a:t>
            </a:r>
            <a:endParaRPr lang="en-US" sz="1550" dirty="0"/>
          </a:p>
        </p:txBody>
      </p:sp>
      <p:sp>
        <p:nvSpPr>
          <p:cNvPr id="5" name="Text 3"/>
          <p:cNvSpPr/>
          <p:nvPr/>
        </p:nvSpPr>
        <p:spPr>
          <a:xfrm>
            <a:off x="793790" y="4634389"/>
            <a:ext cx="6279356" cy="1091446"/>
          </a:xfrm>
          <a:prstGeom prst="rect">
            <a:avLst/>
          </a:prstGeom>
          <a:noFill/>
          <a:ln/>
        </p:spPr>
        <p:txBody>
          <a:bodyPr wrap="square" lIns="0" tIns="0" rIns="0" bIns="0" rtlCol="0" anchor="t"/>
          <a:lstStyle/>
          <a:p>
            <a:pPr algn="l" marL="342900" indent="-342900">
              <a:lnSpc>
                <a:spcPts val="2500"/>
              </a:lnSpc>
              <a:buSzPct val="100000"/>
              <a:buChar char="•"/>
            </a:pPr>
            <a:r>
              <a:rPr lang="en-US" sz="1550" dirty="0">
                <a:solidFill>
                  <a:srgbClr val="D7E5D8"/>
                </a:solidFill>
                <a:latin typeface="Syne" pitchFamily="34" charset="0"/>
                <a:ea typeface="Syne" pitchFamily="34" charset="-122"/>
                <a:cs typeface="Syne" pitchFamily="34" charset="-120"/>
              </a:rPr>
              <a:t>Building code compliance verification</a:t>
            </a:r>
            <a:endParaRPr lang="en-US" sz="1550" dirty="0"/>
          </a:p>
          <a:p>
            <a:pPr algn="l" marL="342900" indent="-342900">
              <a:lnSpc>
                <a:spcPts val="2500"/>
              </a:lnSpc>
              <a:buSzPct val="100000"/>
              <a:buChar char="•"/>
            </a:pPr>
            <a:r>
              <a:rPr lang="en-US" sz="1550" dirty="0">
                <a:solidFill>
                  <a:srgbClr val="D7E5D8"/>
                </a:solidFill>
                <a:latin typeface="Syne" pitchFamily="34" charset="0"/>
                <a:ea typeface="Syne" pitchFamily="34" charset="-122"/>
                <a:cs typeface="Syne" pitchFamily="34" charset="-120"/>
              </a:rPr>
              <a:t>Safety protocol enforcement</a:t>
            </a:r>
            <a:endParaRPr lang="en-US" sz="1550" dirty="0"/>
          </a:p>
          <a:p>
            <a:pPr algn="l" marL="342900" indent="-342900">
              <a:lnSpc>
                <a:spcPts val="2500"/>
              </a:lnSpc>
              <a:buSzPct val="100000"/>
              <a:buChar char="•"/>
            </a:pPr>
            <a:r>
              <a:rPr lang="en-US" sz="1550" dirty="0">
                <a:solidFill>
                  <a:srgbClr val="D7E5D8"/>
                </a:solidFill>
                <a:latin typeface="Syne" pitchFamily="34" charset="0"/>
                <a:ea typeface="Syne" pitchFamily="34" charset="-122"/>
                <a:cs typeface="Syne" pitchFamily="34" charset="-120"/>
              </a:rPr>
              <a:t>Contract requirements validation</a:t>
            </a:r>
            <a:endParaRPr lang="en-US" sz="1550" dirty="0"/>
          </a:p>
        </p:txBody>
      </p:sp>
      <p:sp>
        <p:nvSpPr>
          <p:cNvPr id="6" name="Text 4"/>
          <p:cNvSpPr/>
          <p:nvPr/>
        </p:nvSpPr>
        <p:spPr>
          <a:xfrm>
            <a:off x="7564874" y="2994660"/>
            <a:ext cx="3760589" cy="310158"/>
          </a:xfrm>
          <a:prstGeom prst="rect">
            <a:avLst/>
          </a:prstGeom>
          <a:noFill/>
          <a:ln/>
        </p:spPr>
        <p:txBody>
          <a:bodyPr wrap="none" lIns="0" tIns="0" rIns="0" bIns="0" rtlCol="0" anchor="t"/>
          <a:lstStyle/>
          <a:p>
            <a:pPr algn="l" indent="0" marL="0">
              <a:lnSpc>
                <a:spcPts val="2400"/>
              </a:lnSpc>
              <a:buNone/>
            </a:pPr>
            <a:r>
              <a:rPr lang="en-US" sz="1950" b="1" dirty="0">
                <a:solidFill>
                  <a:srgbClr val="F0F4F1"/>
                </a:solidFill>
                <a:latin typeface="Syne Extra Bold" pitchFamily="34" charset="0"/>
                <a:ea typeface="Syne Extra Bold" pitchFamily="34" charset="-122"/>
                <a:cs typeface="Syne Extra Bold" pitchFamily="34" charset="-120"/>
              </a:rPr>
              <a:t>Agentic AI Systems</a:t>
            </a:r>
            <a:endParaRPr lang="en-US" sz="1950" dirty="0"/>
          </a:p>
        </p:txBody>
      </p:sp>
      <p:sp>
        <p:nvSpPr>
          <p:cNvPr id="7" name="Text 5"/>
          <p:cNvSpPr/>
          <p:nvPr/>
        </p:nvSpPr>
        <p:spPr>
          <a:xfrm>
            <a:off x="7564874" y="3503176"/>
            <a:ext cx="6279356" cy="952619"/>
          </a:xfrm>
          <a:prstGeom prst="rect">
            <a:avLst/>
          </a:prstGeom>
          <a:noFill/>
          <a:ln/>
        </p:spPr>
        <p:txBody>
          <a:bodyPr wrap="square" lIns="0" tIns="0" rIns="0" bIns="0" rtlCol="0" anchor="t"/>
          <a:lstStyle/>
          <a:p>
            <a:pPr algn="l" indent="0" marL="0">
              <a:lnSpc>
                <a:spcPts val="2500"/>
              </a:lnSpc>
              <a:buNone/>
            </a:pPr>
            <a:r>
              <a:rPr lang="en-US" sz="1550" dirty="0">
                <a:solidFill>
                  <a:srgbClr val="D7E5D8"/>
                </a:solidFill>
                <a:latin typeface="Syne" pitchFamily="34" charset="0"/>
                <a:ea typeface="Syne" pitchFamily="34" charset="-122"/>
                <a:cs typeface="Syne" pitchFamily="34" charset="-120"/>
              </a:rPr>
              <a:t>Adaptive, reasoning systems that explore alternatives and optimize solutions. These excel at design exploration, clash detection, and value engineering where creative problem-solving adds value.</a:t>
            </a:r>
            <a:endParaRPr lang="en-US" sz="1550" dirty="0"/>
          </a:p>
        </p:txBody>
      </p:sp>
      <p:sp>
        <p:nvSpPr>
          <p:cNvPr id="8" name="Text 6"/>
          <p:cNvSpPr/>
          <p:nvPr/>
        </p:nvSpPr>
        <p:spPr>
          <a:xfrm>
            <a:off x="7564874" y="4634389"/>
            <a:ext cx="6279356" cy="1091446"/>
          </a:xfrm>
          <a:prstGeom prst="rect">
            <a:avLst/>
          </a:prstGeom>
          <a:noFill/>
          <a:ln/>
        </p:spPr>
        <p:txBody>
          <a:bodyPr wrap="square" lIns="0" tIns="0" rIns="0" bIns="0" rtlCol="0" anchor="t"/>
          <a:lstStyle/>
          <a:p>
            <a:pPr algn="l" marL="342900" indent="-342900">
              <a:lnSpc>
                <a:spcPts val="2500"/>
              </a:lnSpc>
              <a:buSzPct val="100000"/>
              <a:buChar char="•"/>
            </a:pPr>
            <a:r>
              <a:rPr lang="en-US" sz="1550" dirty="0">
                <a:solidFill>
                  <a:srgbClr val="D7E5D8"/>
                </a:solidFill>
                <a:latin typeface="Syne" pitchFamily="34" charset="0"/>
                <a:ea typeface="Syne" pitchFamily="34" charset="-122"/>
                <a:cs typeface="Syne" pitchFamily="34" charset="-120"/>
              </a:rPr>
              <a:t>Design option generation</a:t>
            </a:r>
            <a:endParaRPr lang="en-US" sz="1550" dirty="0"/>
          </a:p>
          <a:p>
            <a:pPr algn="l" marL="342900" indent="-342900">
              <a:lnSpc>
                <a:spcPts val="2500"/>
              </a:lnSpc>
              <a:buSzPct val="100000"/>
              <a:buChar char="•"/>
            </a:pPr>
            <a:r>
              <a:rPr lang="en-US" sz="1550" dirty="0">
                <a:solidFill>
                  <a:srgbClr val="D7E5D8"/>
                </a:solidFill>
                <a:latin typeface="Syne" pitchFamily="34" charset="0"/>
                <a:ea typeface="Syne" pitchFamily="34" charset="-122"/>
                <a:cs typeface="Syne" pitchFamily="34" charset="-120"/>
              </a:rPr>
              <a:t>Schedule optimization</a:t>
            </a:r>
            <a:endParaRPr lang="en-US" sz="1550" dirty="0"/>
          </a:p>
          <a:p>
            <a:pPr algn="l" marL="342900" indent="-342900">
              <a:lnSpc>
                <a:spcPts val="2500"/>
              </a:lnSpc>
              <a:buSzPct val="100000"/>
              <a:buChar char="•"/>
            </a:pPr>
            <a:r>
              <a:rPr lang="en-US" sz="1550" dirty="0">
                <a:solidFill>
                  <a:srgbClr val="D7E5D8"/>
                </a:solidFill>
                <a:latin typeface="Syne" pitchFamily="34" charset="0"/>
                <a:ea typeface="Syne" pitchFamily="34" charset="-122"/>
                <a:cs typeface="Syne" pitchFamily="34" charset="-120"/>
              </a:rPr>
              <a:t>Cost-benefit analysis</a:t>
            </a:r>
            <a:endParaRPr lang="en-US" sz="1550" dirty="0"/>
          </a:p>
        </p:txBody>
      </p:sp>
      <p:sp>
        <p:nvSpPr>
          <p:cNvPr id="9" name="Text 7"/>
          <p:cNvSpPr/>
          <p:nvPr/>
        </p:nvSpPr>
        <p:spPr>
          <a:xfrm>
            <a:off x="793790" y="6018490"/>
            <a:ext cx="13042821" cy="952619"/>
          </a:xfrm>
          <a:prstGeom prst="rect">
            <a:avLst/>
          </a:prstGeom>
          <a:noFill/>
          <a:ln/>
        </p:spPr>
        <p:txBody>
          <a:bodyPr wrap="square" lIns="0" tIns="0" rIns="0" bIns="0" rtlCol="0" anchor="t"/>
          <a:lstStyle/>
          <a:p>
            <a:pPr algn="l" indent="0" marL="0">
              <a:lnSpc>
                <a:spcPts val="2500"/>
              </a:lnSpc>
              <a:buNone/>
            </a:pPr>
            <a:r>
              <a:rPr lang="en-US" sz="1550" dirty="0">
                <a:solidFill>
                  <a:srgbClr val="D7E5D8"/>
                </a:solidFill>
                <a:latin typeface="Syne" pitchFamily="34" charset="0"/>
                <a:ea typeface="Syne" pitchFamily="34" charset="-122"/>
                <a:cs typeface="Syne" pitchFamily="34" charset="-120"/>
              </a:rPr>
              <a:t>IBM's research demonstrates that purely autonomous agent systems are not ideal for most real-world applications. Instead, the most effective approach combines deterministic workflows with agentic AI, creating systems that are both reliable and adaptive. This hybrid model is particularly well-suited to AEC, where safety-critical systems require strict control while design and planning benefit from AI-driven exploration.</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93393" y="543997"/>
            <a:ext cx="7730014" cy="2209800"/>
          </a:xfrm>
          <a:prstGeom prst="rect">
            <a:avLst/>
          </a:prstGeom>
          <a:noFill/>
          <a:ln/>
        </p:spPr>
        <p:txBody>
          <a:bodyPr wrap="square" lIns="0" tIns="0" rIns="0" bIns="0" rtlCol="0" anchor="t"/>
          <a:lstStyle/>
          <a:p>
            <a:pPr algn="l" indent="0" marL="0">
              <a:lnSpc>
                <a:spcPts val="4300"/>
              </a:lnSpc>
              <a:buNone/>
            </a:pPr>
            <a:r>
              <a:rPr lang="en-US" sz="3450" b="1" dirty="0">
                <a:solidFill>
                  <a:srgbClr val="F0F4F1"/>
                </a:solidFill>
                <a:latin typeface="Syne Extra Bold" pitchFamily="34" charset="0"/>
                <a:ea typeface="Syne Extra Bold" pitchFamily="34" charset="-122"/>
                <a:cs typeface="Syne Extra Bold" pitchFamily="34" charset="-120"/>
              </a:rPr>
              <a:t>Reliability by Proof: Continuous Evaluation Framework</a:t>
            </a:r>
            <a:endParaRPr lang="en-US" sz="3450" dirty="0"/>
          </a:p>
        </p:txBody>
      </p:sp>
      <p:pic>
        <p:nvPicPr>
          <p:cNvPr id="4" name="Image 1" descr="preencoded.png">    </p:cNvPr>
          <p:cNvPicPr>
            <a:picLocks noChangeAspect="1"/>
          </p:cNvPicPr>
          <p:nvPr/>
        </p:nvPicPr>
        <p:blipFill>
          <a:blip r:embed="rId2"/>
          <a:stretch>
            <a:fillRect/>
          </a:stretch>
        </p:blipFill>
        <p:spPr>
          <a:xfrm>
            <a:off x="6193393" y="2989898"/>
            <a:ext cx="883801" cy="1060490"/>
          </a:xfrm>
          <a:prstGeom prst="rect">
            <a:avLst/>
          </a:prstGeom>
        </p:spPr>
      </p:pic>
      <p:sp>
        <p:nvSpPr>
          <p:cNvPr id="5" name="Text 1"/>
          <p:cNvSpPr/>
          <p:nvPr/>
        </p:nvSpPr>
        <p:spPr>
          <a:xfrm>
            <a:off x="7234595" y="3166586"/>
            <a:ext cx="2319576" cy="276225"/>
          </a:xfrm>
          <a:prstGeom prst="rect">
            <a:avLst/>
          </a:prstGeom>
          <a:noFill/>
          <a:ln/>
        </p:spPr>
        <p:txBody>
          <a:bodyPr wrap="none" lIns="0" tIns="0" rIns="0" bIns="0" rtlCol="0" anchor="t"/>
          <a:lstStyle/>
          <a:p>
            <a:pPr algn="l" indent="0" marL="0">
              <a:lnSpc>
                <a:spcPts val="2150"/>
              </a:lnSpc>
              <a:buNone/>
            </a:pPr>
            <a:r>
              <a:rPr lang="en-US" sz="1700" b="1" dirty="0">
                <a:solidFill>
                  <a:srgbClr val="D7E5D8"/>
                </a:solidFill>
                <a:latin typeface="Syne Extra Bold" pitchFamily="34" charset="0"/>
                <a:ea typeface="Syne Extra Bold" pitchFamily="34" charset="-122"/>
                <a:cs typeface="Syne Extra Bold" pitchFamily="34" charset="-120"/>
              </a:rPr>
              <a:t>Observability</a:t>
            </a:r>
            <a:endParaRPr lang="en-US" sz="1700" dirty="0"/>
          </a:p>
        </p:txBody>
      </p:sp>
      <p:sp>
        <p:nvSpPr>
          <p:cNvPr id="6" name="Text 2"/>
          <p:cNvSpPr/>
          <p:nvPr/>
        </p:nvSpPr>
        <p:spPr>
          <a:xfrm>
            <a:off x="7234595" y="3537228"/>
            <a:ext cx="6688812" cy="267414"/>
          </a:xfrm>
          <a:prstGeom prst="rect">
            <a:avLst/>
          </a:prstGeom>
          <a:noFill/>
          <a:ln/>
        </p:spPr>
        <p:txBody>
          <a:bodyPr wrap="none" lIns="0" tIns="0" rIns="0" bIns="0" rtlCol="0" anchor="t"/>
          <a:lstStyle/>
          <a:p>
            <a:pPr algn="l" indent="0" marL="0">
              <a:lnSpc>
                <a:spcPts val="2100"/>
              </a:lnSpc>
              <a:buNone/>
            </a:pPr>
            <a:r>
              <a:rPr lang="en-US" sz="1350" dirty="0">
                <a:solidFill>
                  <a:srgbClr val="D7E5D8"/>
                </a:solidFill>
                <a:latin typeface="Syne" pitchFamily="34" charset="0"/>
                <a:ea typeface="Syne" pitchFamily="34" charset="-122"/>
                <a:cs typeface="Syne" pitchFamily="34" charset="-120"/>
              </a:rPr>
              <a:t>Comprehensive monitoring and logging of AI decisions and actions in real-time</a:t>
            </a:r>
            <a:endParaRPr lang="en-US" sz="1350" dirty="0"/>
          </a:p>
        </p:txBody>
      </p:sp>
      <p:pic>
        <p:nvPicPr>
          <p:cNvPr id="7" name="Image 2" descr="preencoded.png">    </p:cNvPr>
          <p:cNvPicPr>
            <a:picLocks noChangeAspect="1"/>
          </p:cNvPicPr>
          <p:nvPr/>
        </p:nvPicPr>
        <p:blipFill>
          <a:blip r:embed="rId3"/>
          <a:stretch>
            <a:fillRect/>
          </a:stretch>
        </p:blipFill>
        <p:spPr>
          <a:xfrm>
            <a:off x="6193393" y="4050387"/>
            <a:ext cx="883801" cy="1060490"/>
          </a:xfrm>
          <a:prstGeom prst="rect">
            <a:avLst/>
          </a:prstGeom>
        </p:spPr>
      </p:pic>
      <p:sp>
        <p:nvSpPr>
          <p:cNvPr id="8" name="Text 3"/>
          <p:cNvSpPr/>
          <p:nvPr/>
        </p:nvSpPr>
        <p:spPr>
          <a:xfrm>
            <a:off x="7234595" y="4227076"/>
            <a:ext cx="2209562" cy="276225"/>
          </a:xfrm>
          <a:prstGeom prst="rect">
            <a:avLst/>
          </a:prstGeom>
          <a:noFill/>
          <a:ln/>
        </p:spPr>
        <p:txBody>
          <a:bodyPr wrap="none" lIns="0" tIns="0" rIns="0" bIns="0" rtlCol="0" anchor="t"/>
          <a:lstStyle/>
          <a:p>
            <a:pPr algn="l" indent="0" marL="0">
              <a:lnSpc>
                <a:spcPts val="2150"/>
              </a:lnSpc>
              <a:buNone/>
            </a:pPr>
            <a:r>
              <a:rPr lang="en-US" sz="1700" b="1" dirty="0">
                <a:solidFill>
                  <a:srgbClr val="D7E5D8"/>
                </a:solidFill>
                <a:latin typeface="Syne Extra Bold" pitchFamily="34" charset="0"/>
                <a:ea typeface="Syne Extra Bold" pitchFamily="34" charset="-122"/>
                <a:cs typeface="Syne Extra Bold" pitchFamily="34" charset="-120"/>
              </a:rPr>
              <a:t>Testing</a:t>
            </a:r>
            <a:endParaRPr lang="en-US" sz="1700" dirty="0"/>
          </a:p>
        </p:txBody>
      </p:sp>
      <p:sp>
        <p:nvSpPr>
          <p:cNvPr id="9" name="Text 4"/>
          <p:cNvSpPr/>
          <p:nvPr/>
        </p:nvSpPr>
        <p:spPr>
          <a:xfrm>
            <a:off x="7234595" y="4597718"/>
            <a:ext cx="6688812" cy="267414"/>
          </a:xfrm>
          <a:prstGeom prst="rect">
            <a:avLst/>
          </a:prstGeom>
          <a:noFill/>
          <a:ln/>
        </p:spPr>
        <p:txBody>
          <a:bodyPr wrap="none" lIns="0" tIns="0" rIns="0" bIns="0" rtlCol="0" anchor="t"/>
          <a:lstStyle/>
          <a:p>
            <a:pPr algn="l" indent="0" marL="0">
              <a:lnSpc>
                <a:spcPts val="2100"/>
              </a:lnSpc>
              <a:buNone/>
            </a:pPr>
            <a:r>
              <a:rPr lang="en-US" sz="1350" dirty="0">
                <a:solidFill>
                  <a:srgbClr val="D7E5D8"/>
                </a:solidFill>
                <a:latin typeface="Syne" pitchFamily="34" charset="0"/>
                <a:ea typeface="Syne" pitchFamily="34" charset="-122"/>
                <a:cs typeface="Syne" pitchFamily="34" charset="-120"/>
              </a:rPr>
              <a:t>Rigorous validation protocols that test edge cases and failure modes systematically</a:t>
            </a:r>
            <a:endParaRPr lang="en-US" sz="1350" dirty="0"/>
          </a:p>
        </p:txBody>
      </p:sp>
      <p:pic>
        <p:nvPicPr>
          <p:cNvPr id="10" name="Image 3" descr="preencoded.png">    </p:cNvPr>
          <p:cNvPicPr>
            <a:picLocks noChangeAspect="1"/>
          </p:cNvPicPr>
          <p:nvPr/>
        </p:nvPicPr>
        <p:blipFill>
          <a:blip r:embed="rId4"/>
          <a:stretch>
            <a:fillRect/>
          </a:stretch>
        </p:blipFill>
        <p:spPr>
          <a:xfrm>
            <a:off x="6193393" y="5110877"/>
            <a:ext cx="883801" cy="1060490"/>
          </a:xfrm>
          <a:prstGeom prst="rect">
            <a:avLst/>
          </a:prstGeom>
        </p:spPr>
      </p:pic>
      <p:sp>
        <p:nvSpPr>
          <p:cNvPr id="11" name="Text 5"/>
          <p:cNvSpPr/>
          <p:nvPr/>
        </p:nvSpPr>
        <p:spPr>
          <a:xfrm>
            <a:off x="7234595" y="5287566"/>
            <a:ext cx="2289929" cy="276225"/>
          </a:xfrm>
          <a:prstGeom prst="rect">
            <a:avLst/>
          </a:prstGeom>
          <a:noFill/>
          <a:ln/>
        </p:spPr>
        <p:txBody>
          <a:bodyPr wrap="none" lIns="0" tIns="0" rIns="0" bIns="0" rtlCol="0" anchor="t"/>
          <a:lstStyle/>
          <a:p>
            <a:pPr algn="l" indent="0" marL="0">
              <a:lnSpc>
                <a:spcPts val="2150"/>
              </a:lnSpc>
              <a:buNone/>
            </a:pPr>
            <a:r>
              <a:rPr lang="en-US" sz="1700" b="1" dirty="0">
                <a:solidFill>
                  <a:srgbClr val="D7E5D8"/>
                </a:solidFill>
                <a:latin typeface="Syne Extra Bold" pitchFamily="34" charset="0"/>
                <a:ea typeface="Syne Extra Bold" pitchFamily="34" charset="-122"/>
                <a:cs typeface="Syne Extra Bold" pitchFamily="34" charset="-120"/>
              </a:rPr>
              <a:t>Optimization</a:t>
            </a:r>
            <a:endParaRPr lang="en-US" sz="1700" dirty="0"/>
          </a:p>
        </p:txBody>
      </p:sp>
      <p:sp>
        <p:nvSpPr>
          <p:cNvPr id="12" name="Text 6"/>
          <p:cNvSpPr/>
          <p:nvPr/>
        </p:nvSpPr>
        <p:spPr>
          <a:xfrm>
            <a:off x="7234595" y="5658207"/>
            <a:ext cx="6688812" cy="267414"/>
          </a:xfrm>
          <a:prstGeom prst="rect">
            <a:avLst/>
          </a:prstGeom>
          <a:noFill/>
          <a:ln/>
        </p:spPr>
        <p:txBody>
          <a:bodyPr wrap="none" lIns="0" tIns="0" rIns="0" bIns="0" rtlCol="0" anchor="t"/>
          <a:lstStyle/>
          <a:p>
            <a:pPr algn="l" indent="0" marL="0">
              <a:lnSpc>
                <a:spcPts val="2100"/>
              </a:lnSpc>
              <a:buNone/>
            </a:pPr>
            <a:r>
              <a:rPr lang="en-US" sz="1350" dirty="0">
                <a:solidFill>
                  <a:srgbClr val="D7E5D8"/>
                </a:solidFill>
                <a:latin typeface="Syne" pitchFamily="34" charset="0"/>
                <a:ea typeface="Syne" pitchFamily="34" charset="-122"/>
                <a:cs typeface="Syne" pitchFamily="34" charset="-120"/>
              </a:rPr>
              <a:t>Continuous refinement based on performance data and user feedback</a:t>
            </a:r>
            <a:endParaRPr lang="en-US" sz="1350" dirty="0"/>
          </a:p>
        </p:txBody>
      </p:sp>
      <p:sp>
        <p:nvSpPr>
          <p:cNvPr id="13" name="Text 7"/>
          <p:cNvSpPr/>
          <p:nvPr/>
        </p:nvSpPr>
        <p:spPr>
          <a:xfrm>
            <a:off x="6193393" y="6348413"/>
            <a:ext cx="7730014" cy="1337072"/>
          </a:xfrm>
          <a:prstGeom prst="rect">
            <a:avLst/>
          </a:prstGeom>
          <a:noFill/>
          <a:ln/>
        </p:spPr>
        <p:txBody>
          <a:bodyPr wrap="square" lIns="0" tIns="0" rIns="0" bIns="0" rtlCol="0" anchor="t"/>
          <a:lstStyle/>
          <a:p>
            <a:pPr algn="l" indent="0" marL="0">
              <a:lnSpc>
                <a:spcPts val="2100"/>
              </a:lnSpc>
              <a:buNone/>
            </a:pPr>
            <a:r>
              <a:rPr lang="en-US" sz="1350" dirty="0">
                <a:solidFill>
                  <a:srgbClr val="D7E5D8"/>
                </a:solidFill>
                <a:latin typeface="Syne" pitchFamily="34" charset="0"/>
                <a:ea typeface="Syne" pitchFamily="34" charset="-122"/>
                <a:cs typeface="Syne" pitchFamily="34" charset="-120"/>
              </a:rPr>
              <a:t>The concept of "reliability by proof" fundamentally shifts how we think about AI deployment. Rather than assuming systems work after initial testing, organizations must establish ongoing evaluation frameworks that continuously verify performance, detect drift, and identify degradation. For AEC projects with long lifecycles and high stakes, this approach ensures AI systems maintain reliability throughout project delivery and facility operations.</a:t>
            </a:r>
            <a:endParaRPr lang="en-US" sz="13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006078"/>
            <a:ext cx="13042821" cy="1240155"/>
          </a:xfrm>
          <a:prstGeom prst="rect">
            <a:avLst/>
          </a:prstGeom>
          <a:noFill/>
          <a:ln/>
        </p:spPr>
        <p:txBody>
          <a:bodyPr wrap="square" lIns="0" tIns="0" rIns="0" bIns="0" rtlCol="0" anchor="t"/>
          <a:lstStyle/>
          <a:p>
            <a:pPr algn="l" indent="0" marL="0">
              <a:lnSpc>
                <a:spcPts val="4850"/>
              </a:lnSpc>
              <a:buNone/>
            </a:pPr>
            <a:r>
              <a:rPr lang="en-US" sz="3900" b="1" dirty="0">
                <a:solidFill>
                  <a:srgbClr val="F0F4F1"/>
                </a:solidFill>
                <a:latin typeface="Syne Extra Bold" pitchFamily="34" charset="0"/>
                <a:ea typeface="Syne Extra Bold" pitchFamily="34" charset="-122"/>
                <a:cs typeface="Syne Extra Bold" pitchFamily="34" charset="-120"/>
              </a:rPr>
              <a:t>Human-in-the-Loop: Maintaining Accountability</a:t>
            </a:r>
            <a:endParaRPr lang="en-US" sz="3900" dirty="0"/>
          </a:p>
        </p:txBody>
      </p:sp>
      <p:sp>
        <p:nvSpPr>
          <p:cNvPr id="3" name="Shape 1"/>
          <p:cNvSpPr/>
          <p:nvPr/>
        </p:nvSpPr>
        <p:spPr>
          <a:xfrm>
            <a:off x="793790" y="2643068"/>
            <a:ext cx="4215289" cy="3087053"/>
          </a:xfrm>
          <a:prstGeom prst="roundRect">
            <a:avLst>
              <a:gd name="adj" fmla="val 3554"/>
            </a:avLst>
          </a:prstGeom>
          <a:solidFill>
            <a:srgbClr val="152025">
              <a:alpha val="95000"/>
            </a:srgbClr>
          </a:solidFill>
          <a:ln w="22860">
            <a:solidFill>
              <a:srgbClr val="A9F00F"/>
            </a:solidFill>
            <a:prstDash val="solid"/>
          </a:ln>
        </p:spPr>
      </p:sp>
      <p:sp>
        <p:nvSpPr>
          <p:cNvPr id="4" name="Shape 2"/>
          <p:cNvSpPr/>
          <p:nvPr/>
        </p:nvSpPr>
        <p:spPr>
          <a:xfrm>
            <a:off x="770930" y="2643068"/>
            <a:ext cx="91440" cy="3087053"/>
          </a:xfrm>
          <a:prstGeom prst="roundRect">
            <a:avLst>
              <a:gd name="adj" fmla="val 91163"/>
            </a:avLst>
          </a:prstGeom>
          <a:solidFill>
            <a:srgbClr val="A9F00F"/>
          </a:solidFill>
          <a:ln/>
        </p:spPr>
      </p:sp>
      <p:sp>
        <p:nvSpPr>
          <p:cNvPr id="5" name="Text 3"/>
          <p:cNvSpPr/>
          <p:nvPr/>
        </p:nvSpPr>
        <p:spPr>
          <a:xfrm>
            <a:off x="1083588" y="2864287"/>
            <a:ext cx="3704273" cy="620316"/>
          </a:xfrm>
          <a:prstGeom prst="rect">
            <a:avLst/>
          </a:prstGeom>
          <a:noFill/>
          <a:ln/>
        </p:spPr>
        <p:txBody>
          <a:bodyPr wrap="square" lIns="0" tIns="0" rIns="0" bIns="0" rtlCol="0" anchor="t"/>
          <a:lstStyle/>
          <a:p>
            <a:pPr algn="l" indent="0" marL="0">
              <a:lnSpc>
                <a:spcPts val="2400"/>
              </a:lnSpc>
              <a:buNone/>
            </a:pPr>
            <a:r>
              <a:rPr lang="en-US" sz="1950" b="1" dirty="0">
                <a:solidFill>
                  <a:srgbClr val="D7E5D8"/>
                </a:solidFill>
                <a:latin typeface="Syne Extra Bold" pitchFamily="34" charset="0"/>
                <a:ea typeface="Syne Extra Bold" pitchFamily="34" charset="-122"/>
                <a:cs typeface="Syne Extra Bold" pitchFamily="34" charset="-120"/>
              </a:rPr>
              <a:t>Critical Decision Authority</a:t>
            </a:r>
            <a:endParaRPr lang="en-US" sz="1950" dirty="0"/>
          </a:p>
        </p:txBody>
      </p:sp>
      <p:sp>
        <p:nvSpPr>
          <p:cNvPr id="6" name="Text 4"/>
          <p:cNvSpPr/>
          <p:nvPr/>
        </p:nvSpPr>
        <p:spPr>
          <a:xfrm>
            <a:off x="1083588" y="3603665"/>
            <a:ext cx="3704273" cy="1905238"/>
          </a:xfrm>
          <a:prstGeom prst="rect">
            <a:avLst/>
          </a:prstGeom>
          <a:noFill/>
          <a:ln/>
        </p:spPr>
        <p:txBody>
          <a:bodyPr wrap="square" lIns="0" tIns="0" rIns="0" bIns="0" rtlCol="0" anchor="t"/>
          <a:lstStyle/>
          <a:p>
            <a:pPr algn="l" indent="0" marL="0">
              <a:lnSpc>
                <a:spcPts val="2500"/>
              </a:lnSpc>
              <a:buNone/>
            </a:pPr>
            <a:r>
              <a:rPr lang="en-US" sz="1550" dirty="0">
                <a:solidFill>
                  <a:srgbClr val="D7E5D8"/>
                </a:solidFill>
                <a:latin typeface="Syne" pitchFamily="34" charset="0"/>
                <a:ea typeface="Syne" pitchFamily="34" charset="-122"/>
                <a:cs typeface="Syne" pitchFamily="34" charset="-120"/>
              </a:rPr>
              <a:t>Humans must retain final authority on high-stakes decisions, especially those involving safety, regulatory compliance, or significant financial impact. AI provides recommendations; humans make judgments.</a:t>
            </a:r>
            <a:endParaRPr lang="en-US" sz="1550" dirty="0"/>
          </a:p>
        </p:txBody>
      </p:sp>
      <p:sp>
        <p:nvSpPr>
          <p:cNvPr id="7" name="Shape 5"/>
          <p:cNvSpPr/>
          <p:nvPr/>
        </p:nvSpPr>
        <p:spPr>
          <a:xfrm>
            <a:off x="5207437" y="2643068"/>
            <a:ext cx="4215408" cy="3087053"/>
          </a:xfrm>
          <a:prstGeom prst="roundRect">
            <a:avLst>
              <a:gd name="adj" fmla="val 3554"/>
            </a:avLst>
          </a:prstGeom>
          <a:solidFill>
            <a:srgbClr val="152025">
              <a:alpha val="95000"/>
            </a:srgbClr>
          </a:solidFill>
          <a:ln w="22860">
            <a:solidFill>
              <a:srgbClr val="81B61C"/>
            </a:solidFill>
            <a:prstDash val="solid"/>
          </a:ln>
        </p:spPr>
      </p:sp>
      <p:sp>
        <p:nvSpPr>
          <p:cNvPr id="8" name="Shape 6"/>
          <p:cNvSpPr/>
          <p:nvPr/>
        </p:nvSpPr>
        <p:spPr>
          <a:xfrm>
            <a:off x="5184577" y="2643068"/>
            <a:ext cx="91440" cy="3087053"/>
          </a:xfrm>
          <a:prstGeom prst="roundRect">
            <a:avLst>
              <a:gd name="adj" fmla="val 91163"/>
            </a:avLst>
          </a:prstGeom>
          <a:solidFill>
            <a:srgbClr val="81B61C"/>
          </a:solidFill>
          <a:ln/>
        </p:spPr>
      </p:sp>
      <p:sp>
        <p:nvSpPr>
          <p:cNvPr id="9" name="Text 7"/>
          <p:cNvSpPr/>
          <p:nvPr/>
        </p:nvSpPr>
        <p:spPr>
          <a:xfrm>
            <a:off x="5497235" y="2864287"/>
            <a:ext cx="3704392" cy="620316"/>
          </a:xfrm>
          <a:prstGeom prst="rect">
            <a:avLst/>
          </a:prstGeom>
          <a:noFill/>
          <a:ln/>
        </p:spPr>
        <p:txBody>
          <a:bodyPr wrap="square" lIns="0" tIns="0" rIns="0" bIns="0" rtlCol="0" anchor="t"/>
          <a:lstStyle/>
          <a:p>
            <a:pPr algn="l" indent="0" marL="0">
              <a:lnSpc>
                <a:spcPts val="2400"/>
              </a:lnSpc>
              <a:buNone/>
            </a:pPr>
            <a:r>
              <a:rPr lang="en-US" sz="1950" b="1" dirty="0">
                <a:solidFill>
                  <a:srgbClr val="D7E5D8"/>
                </a:solidFill>
                <a:latin typeface="Syne Extra Bold" pitchFamily="34" charset="0"/>
                <a:ea typeface="Syne Extra Bold" pitchFamily="34" charset="-122"/>
                <a:cs typeface="Syne Extra Bold" pitchFamily="34" charset="-120"/>
              </a:rPr>
              <a:t>Validation and Verification</a:t>
            </a:r>
            <a:endParaRPr lang="en-US" sz="1950" dirty="0"/>
          </a:p>
        </p:txBody>
      </p:sp>
      <p:sp>
        <p:nvSpPr>
          <p:cNvPr id="10" name="Text 8"/>
          <p:cNvSpPr/>
          <p:nvPr/>
        </p:nvSpPr>
        <p:spPr>
          <a:xfrm>
            <a:off x="5497235" y="3603665"/>
            <a:ext cx="3704392" cy="1587698"/>
          </a:xfrm>
          <a:prstGeom prst="rect">
            <a:avLst/>
          </a:prstGeom>
          <a:noFill/>
          <a:ln/>
        </p:spPr>
        <p:txBody>
          <a:bodyPr wrap="square" lIns="0" tIns="0" rIns="0" bIns="0" rtlCol="0" anchor="t"/>
          <a:lstStyle/>
          <a:p>
            <a:pPr algn="l" indent="0" marL="0">
              <a:lnSpc>
                <a:spcPts val="2500"/>
              </a:lnSpc>
              <a:buNone/>
            </a:pPr>
            <a:r>
              <a:rPr lang="en-US" sz="1550" dirty="0">
                <a:solidFill>
                  <a:srgbClr val="D7E5D8"/>
                </a:solidFill>
                <a:latin typeface="Syne" pitchFamily="34" charset="0"/>
                <a:ea typeface="Syne" pitchFamily="34" charset="-122"/>
                <a:cs typeface="Syne" pitchFamily="34" charset="-120"/>
              </a:rPr>
              <a:t>Engineers and architects must validate AI-generated outputs before implementation, applying professional judgment and domain expertise to ensure quality and safety standards are met.</a:t>
            </a:r>
            <a:endParaRPr lang="en-US" sz="1550" dirty="0"/>
          </a:p>
        </p:txBody>
      </p:sp>
      <p:sp>
        <p:nvSpPr>
          <p:cNvPr id="11" name="Shape 9"/>
          <p:cNvSpPr/>
          <p:nvPr/>
        </p:nvSpPr>
        <p:spPr>
          <a:xfrm>
            <a:off x="9621203" y="2643068"/>
            <a:ext cx="4215289" cy="3087053"/>
          </a:xfrm>
          <a:prstGeom prst="roundRect">
            <a:avLst>
              <a:gd name="adj" fmla="val 3554"/>
            </a:avLst>
          </a:prstGeom>
          <a:solidFill>
            <a:srgbClr val="152025">
              <a:alpha val="95000"/>
            </a:srgbClr>
          </a:solidFill>
          <a:ln w="22860">
            <a:solidFill>
              <a:srgbClr val="547808"/>
            </a:solidFill>
            <a:prstDash val="solid"/>
          </a:ln>
        </p:spPr>
      </p:sp>
      <p:sp>
        <p:nvSpPr>
          <p:cNvPr id="12" name="Shape 10"/>
          <p:cNvSpPr/>
          <p:nvPr/>
        </p:nvSpPr>
        <p:spPr>
          <a:xfrm>
            <a:off x="9598343" y="2643068"/>
            <a:ext cx="91440" cy="3087053"/>
          </a:xfrm>
          <a:prstGeom prst="roundRect">
            <a:avLst>
              <a:gd name="adj" fmla="val 91163"/>
            </a:avLst>
          </a:prstGeom>
          <a:solidFill>
            <a:srgbClr val="547808"/>
          </a:solidFill>
          <a:ln/>
        </p:spPr>
      </p:sp>
      <p:sp>
        <p:nvSpPr>
          <p:cNvPr id="13" name="Text 11"/>
          <p:cNvSpPr/>
          <p:nvPr/>
        </p:nvSpPr>
        <p:spPr>
          <a:xfrm>
            <a:off x="9911001" y="2864287"/>
            <a:ext cx="3704273" cy="620316"/>
          </a:xfrm>
          <a:prstGeom prst="rect">
            <a:avLst/>
          </a:prstGeom>
          <a:noFill/>
          <a:ln/>
        </p:spPr>
        <p:txBody>
          <a:bodyPr wrap="square" lIns="0" tIns="0" rIns="0" bIns="0" rtlCol="0" anchor="t"/>
          <a:lstStyle/>
          <a:p>
            <a:pPr algn="l" indent="0" marL="0">
              <a:lnSpc>
                <a:spcPts val="2400"/>
              </a:lnSpc>
              <a:buNone/>
            </a:pPr>
            <a:r>
              <a:rPr lang="en-US" sz="1950" b="1" dirty="0">
                <a:solidFill>
                  <a:srgbClr val="D7E5D8"/>
                </a:solidFill>
                <a:latin typeface="Syne Extra Bold" pitchFamily="34" charset="0"/>
                <a:ea typeface="Syne Extra Bold" pitchFamily="34" charset="-122"/>
                <a:cs typeface="Syne Extra Bold" pitchFamily="34" charset="-120"/>
              </a:rPr>
              <a:t>Continuous Oversight</a:t>
            </a:r>
            <a:endParaRPr lang="en-US" sz="1950" dirty="0"/>
          </a:p>
        </p:txBody>
      </p:sp>
      <p:sp>
        <p:nvSpPr>
          <p:cNvPr id="14" name="Text 12"/>
          <p:cNvSpPr/>
          <p:nvPr/>
        </p:nvSpPr>
        <p:spPr>
          <a:xfrm>
            <a:off x="9911001" y="3603665"/>
            <a:ext cx="3704273" cy="1587698"/>
          </a:xfrm>
          <a:prstGeom prst="rect">
            <a:avLst/>
          </a:prstGeom>
          <a:noFill/>
          <a:ln/>
        </p:spPr>
        <p:txBody>
          <a:bodyPr wrap="square" lIns="0" tIns="0" rIns="0" bIns="0" rtlCol="0" anchor="t"/>
          <a:lstStyle/>
          <a:p>
            <a:pPr algn="l" indent="0" marL="0">
              <a:lnSpc>
                <a:spcPts val="2500"/>
              </a:lnSpc>
              <a:buNone/>
            </a:pPr>
            <a:r>
              <a:rPr lang="en-US" sz="1550" dirty="0">
                <a:solidFill>
                  <a:srgbClr val="D7E5D8"/>
                </a:solidFill>
                <a:latin typeface="Syne" pitchFamily="34" charset="0"/>
                <a:ea typeface="Syne" pitchFamily="34" charset="-122"/>
                <a:cs typeface="Syne" pitchFamily="34" charset="-120"/>
              </a:rPr>
              <a:t>Active monitoring of AI performance enables humans to catch errors, identify biases, and adjust systems as conditions change. This oversight role becomes more strategic as automation increases.</a:t>
            </a:r>
            <a:endParaRPr lang="en-US" sz="1550" dirty="0"/>
          </a:p>
        </p:txBody>
      </p:sp>
      <p:sp>
        <p:nvSpPr>
          <p:cNvPr id="15" name="Text 13"/>
          <p:cNvSpPr/>
          <p:nvPr/>
        </p:nvSpPr>
        <p:spPr>
          <a:xfrm>
            <a:off x="793790" y="5953363"/>
            <a:ext cx="13042821" cy="1270159"/>
          </a:xfrm>
          <a:prstGeom prst="rect">
            <a:avLst/>
          </a:prstGeom>
          <a:noFill/>
          <a:ln/>
        </p:spPr>
        <p:txBody>
          <a:bodyPr wrap="square" lIns="0" tIns="0" rIns="0" bIns="0" rtlCol="0" anchor="t"/>
          <a:lstStyle/>
          <a:p>
            <a:pPr algn="l" indent="0" marL="0">
              <a:lnSpc>
                <a:spcPts val="2500"/>
              </a:lnSpc>
              <a:buNone/>
            </a:pPr>
            <a:r>
              <a:rPr lang="en-US" sz="1550" dirty="0">
                <a:solidFill>
                  <a:srgbClr val="D7E5D8"/>
                </a:solidFill>
                <a:latin typeface="Syne" pitchFamily="34" charset="0"/>
                <a:ea typeface="Syne" pitchFamily="34" charset="-122"/>
                <a:cs typeface="Syne" pitchFamily="34" charset="-120"/>
              </a:rPr>
              <a:t>The human-in-the-loop model recognizes that AI excels at processing data and identifying patterns, but humans excel at ethical reasoning, contextual understanding, and accountability. In AEC, where mistakes can have serious consequences, maintaining human oversight is not just good practice—it's a professional and legal requirement. This model transforms AI from a replacement to a powerful assistant that amplifies human expertise.</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942023"/>
            <a:ext cx="13042821" cy="1240155"/>
          </a:xfrm>
          <a:prstGeom prst="rect">
            <a:avLst/>
          </a:prstGeom>
          <a:noFill/>
          <a:ln/>
        </p:spPr>
        <p:txBody>
          <a:bodyPr wrap="square" lIns="0" tIns="0" rIns="0" bIns="0" rtlCol="0" anchor="t"/>
          <a:lstStyle/>
          <a:p>
            <a:pPr algn="l" indent="0" marL="0">
              <a:lnSpc>
                <a:spcPts val="4850"/>
              </a:lnSpc>
              <a:buNone/>
            </a:pPr>
            <a:r>
              <a:rPr lang="en-US" sz="3900" b="1" dirty="0">
                <a:solidFill>
                  <a:srgbClr val="F0F4F1"/>
                </a:solidFill>
                <a:latin typeface="Syne Extra Bold" pitchFamily="34" charset="0"/>
                <a:ea typeface="Syne Extra Bold" pitchFamily="34" charset="-122"/>
                <a:cs typeface="Syne Extra Bold" pitchFamily="34" charset="-120"/>
              </a:rPr>
              <a:t>Societal Impact: Reshaping Work and Collaboration</a:t>
            </a:r>
            <a:endParaRPr lang="en-US" sz="3900" dirty="0"/>
          </a:p>
        </p:txBody>
      </p:sp>
      <p:sp>
        <p:nvSpPr>
          <p:cNvPr id="3" name="Shape 1"/>
          <p:cNvSpPr/>
          <p:nvPr/>
        </p:nvSpPr>
        <p:spPr>
          <a:xfrm>
            <a:off x="793790" y="2579013"/>
            <a:ext cx="4215289" cy="3215164"/>
          </a:xfrm>
          <a:prstGeom prst="roundRect">
            <a:avLst>
              <a:gd name="adj" fmla="val 2593"/>
            </a:avLst>
          </a:prstGeom>
          <a:solidFill>
            <a:srgbClr val="547808"/>
          </a:solidFill>
          <a:ln w="7620">
            <a:solidFill>
              <a:srgbClr val="6D9121"/>
            </a:solidFill>
            <a:prstDash val="solid"/>
          </a:ln>
        </p:spPr>
      </p:sp>
      <p:sp>
        <p:nvSpPr>
          <p:cNvPr id="4" name="Shape 2"/>
          <p:cNvSpPr/>
          <p:nvPr/>
        </p:nvSpPr>
        <p:spPr>
          <a:xfrm>
            <a:off x="999768" y="2784991"/>
            <a:ext cx="595313" cy="595313"/>
          </a:xfrm>
          <a:prstGeom prst="roundRect">
            <a:avLst>
              <a:gd name="adj" fmla="val 15358451"/>
            </a:avLst>
          </a:prstGeom>
          <a:solidFill>
            <a:srgbClr val="A9F00F"/>
          </a:solidFill>
          <a:ln/>
        </p:spPr>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163479" y="2948583"/>
            <a:ext cx="267891" cy="267891"/>
          </a:xfrm>
          <a:prstGeom prst="rect">
            <a:avLst/>
          </a:prstGeom>
        </p:spPr>
      </p:pic>
      <p:sp>
        <p:nvSpPr>
          <p:cNvPr id="6" name="Text 3"/>
          <p:cNvSpPr/>
          <p:nvPr/>
        </p:nvSpPr>
        <p:spPr>
          <a:xfrm>
            <a:off x="999768" y="3578662"/>
            <a:ext cx="3803333" cy="620316"/>
          </a:xfrm>
          <a:prstGeom prst="rect">
            <a:avLst/>
          </a:prstGeom>
          <a:noFill/>
          <a:ln/>
        </p:spPr>
        <p:txBody>
          <a:bodyPr wrap="square" lIns="0" tIns="0" rIns="0" bIns="0" rtlCol="0" anchor="t"/>
          <a:lstStyle/>
          <a:p>
            <a:pPr algn="l" indent="0" marL="0">
              <a:lnSpc>
                <a:spcPts val="2400"/>
              </a:lnSpc>
              <a:buNone/>
            </a:pPr>
            <a:r>
              <a:rPr lang="en-US" sz="1950" b="1" dirty="0">
                <a:solidFill>
                  <a:srgbClr val="FFFFFF"/>
                </a:solidFill>
                <a:latin typeface="Syne Extra Bold" pitchFamily="34" charset="0"/>
                <a:ea typeface="Syne Extra Bold" pitchFamily="34" charset="-122"/>
                <a:cs typeface="Syne Extra Bold" pitchFamily="34" charset="-120"/>
              </a:rPr>
              <a:t>Knowledge Work Automation</a:t>
            </a:r>
            <a:endParaRPr lang="en-US" sz="1950" dirty="0"/>
          </a:p>
        </p:txBody>
      </p:sp>
      <p:sp>
        <p:nvSpPr>
          <p:cNvPr id="7" name="Text 4"/>
          <p:cNvSpPr/>
          <p:nvPr/>
        </p:nvSpPr>
        <p:spPr>
          <a:xfrm>
            <a:off x="999768" y="4318040"/>
            <a:ext cx="3803333" cy="1270159"/>
          </a:xfrm>
          <a:prstGeom prst="rect">
            <a:avLst/>
          </a:prstGeom>
          <a:noFill/>
          <a:ln/>
        </p:spPr>
        <p:txBody>
          <a:bodyPr wrap="square" lIns="0" tIns="0" rIns="0" bIns="0" rtlCol="0" anchor="t"/>
          <a:lstStyle/>
          <a:p>
            <a:pPr algn="l" indent="0" marL="0">
              <a:lnSpc>
                <a:spcPts val="2500"/>
              </a:lnSpc>
              <a:buNone/>
            </a:pPr>
            <a:r>
              <a:rPr lang="en-US" sz="1550" dirty="0">
                <a:solidFill>
                  <a:srgbClr val="FFFFFF"/>
                </a:solidFill>
                <a:latin typeface="Syne" pitchFamily="34" charset="0"/>
                <a:ea typeface="Syne" pitchFamily="34" charset="-122"/>
                <a:cs typeface="Syne" pitchFamily="34" charset="-120"/>
              </a:rPr>
              <a:t>AI agents automate complex, knowledge-based tasks previously requiring years of expertise, fundamentally changing how professionals spend their time</a:t>
            </a:r>
            <a:endParaRPr lang="en-US" sz="1550" dirty="0"/>
          </a:p>
        </p:txBody>
      </p:sp>
      <p:sp>
        <p:nvSpPr>
          <p:cNvPr id="8" name="Shape 5"/>
          <p:cNvSpPr/>
          <p:nvPr/>
        </p:nvSpPr>
        <p:spPr>
          <a:xfrm>
            <a:off x="5207437" y="2579013"/>
            <a:ext cx="4215408" cy="3215164"/>
          </a:xfrm>
          <a:prstGeom prst="roundRect">
            <a:avLst>
              <a:gd name="adj" fmla="val 2593"/>
            </a:avLst>
          </a:prstGeom>
          <a:solidFill>
            <a:srgbClr val="547808"/>
          </a:solidFill>
          <a:ln w="7620">
            <a:solidFill>
              <a:srgbClr val="6D9121"/>
            </a:solidFill>
            <a:prstDash val="solid"/>
          </a:ln>
        </p:spPr>
      </p:sp>
      <p:sp>
        <p:nvSpPr>
          <p:cNvPr id="9" name="Shape 6"/>
          <p:cNvSpPr/>
          <p:nvPr/>
        </p:nvSpPr>
        <p:spPr>
          <a:xfrm>
            <a:off x="5413415" y="2784991"/>
            <a:ext cx="595313" cy="595313"/>
          </a:xfrm>
          <a:prstGeom prst="roundRect">
            <a:avLst>
              <a:gd name="adj" fmla="val 15358451"/>
            </a:avLst>
          </a:prstGeom>
          <a:solidFill>
            <a:srgbClr val="A9F00F"/>
          </a:solidFill>
          <a:ln/>
        </p:spPr>
      </p:sp>
      <p:pic>
        <p:nvPicPr>
          <p:cNvPr id="10"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77126" y="2948583"/>
            <a:ext cx="267891" cy="267891"/>
          </a:xfrm>
          <a:prstGeom prst="rect">
            <a:avLst/>
          </a:prstGeom>
        </p:spPr>
      </p:pic>
      <p:sp>
        <p:nvSpPr>
          <p:cNvPr id="11" name="Text 7"/>
          <p:cNvSpPr/>
          <p:nvPr/>
        </p:nvSpPr>
        <p:spPr>
          <a:xfrm>
            <a:off x="5413415" y="3578662"/>
            <a:ext cx="3803452" cy="620316"/>
          </a:xfrm>
          <a:prstGeom prst="rect">
            <a:avLst/>
          </a:prstGeom>
          <a:noFill/>
          <a:ln/>
        </p:spPr>
        <p:txBody>
          <a:bodyPr wrap="square" lIns="0" tIns="0" rIns="0" bIns="0" rtlCol="0" anchor="t"/>
          <a:lstStyle/>
          <a:p>
            <a:pPr algn="l" indent="0" marL="0">
              <a:lnSpc>
                <a:spcPts val="2400"/>
              </a:lnSpc>
              <a:buNone/>
            </a:pPr>
            <a:r>
              <a:rPr lang="en-US" sz="1950" b="1" dirty="0">
                <a:solidFill>
                  <a:srgbClr val="FFFFFF"/>
                </a:solidFill>
                <a:latin typeface="Syne Extra Bold" pitchFamily="34" charset="0"/>
                <a:ea typeface="Syne Extra Bold" pitchFamily="34" charset="-122"/>
                <a:cs typeface="Syne Extra Bold" pitchFamily="34" charset="-120"/>
              </a:rPr>
              <a:t>Collaboration Models</a:t>
            </a:r>
            <a:endParaRPr lang="en-US" sz="1950" dirty="0"/>
          </a:p>
        </p:txBody>
      </p:sp>
      <p:sp>
        <p:nvSpPr>
          <p:cNvPr id="12" name="Text 8"/>
          <p:cNvSpPr/>
          <p:nvPr/>
        </p:nvSpPr>
        <p:spPr>
          <a:xfrm>
            <a:off x="5413415" y="4318040"/>
            <a:ext cx="3803452" cy="1270159"/>
          </a:xfrm>
          <a:prstGeom prst="rect">
            <a:avLst/>
          </a:prstGeom>
          <a:noFill/>
          <a:ln/>
        </p:spPr>
        <p:txBody>
          <a:bodyPr wrap="square" lIns="0" tIns="0" rIns="0" bIns="0" rtlCol="0" anchor="t"/>
          <a:lstStyle/>
          <a:p>
            <a:pPr algn="l" indent="0" marL="0">
              <a:lnSpc>
                <a:spcPts val="2500"/>
              </a:lnSpc>
              <a:buNone/>
            </a:pPr>
            <a:r>
              <a:rPr lang="en-US" sz="1550" dirty="0">
                <a:solidFill>
                  <a:srgbClr val="FFFFFF"/>
                </a:solidFill>
                <a:latin typeface="Syne" pitchFamily="34" charset="0"/>
                <a:ea typeface="Syne" pitchFamily="34" charset="-122"/>
                <a:cs typeface="Syne" pitchFamily="34" charset="-120"/>
              </a:rPr>
              <a:t>Organizations shift toward human-AI collaboration, where AI handles data processing and humans focus on judgment, creativity, and stakeholder management</a:t>
            </a:r>
            <a:endParaRPr lang="en-US" sz="1550" dirty="0"/>
          </a:p>
        </p:txBody>
      </p:sp>
      <p:sp>
        <p:nvSpPr>
          <p:cNvPr id="13" name="Shape 9"/>
          <p:cNvSpPr/>
          <p:nvPr/>
        </p:nvSpPr>
        <p:spPr>
          <a:xfrm>
            <a:off x="9621203" y="2579013"/>
            <a:ext cx="4215289" cy="3215164"/>
          </a:xfrm>
          <a:prstGeom prst="roundRect">
            <a:avLst>
              <a:gd name="adj" fmla="val 2593"/>
            </a:avLst>
          </a:prstGeom>
          <a:solidFill>
            <a:srgbClr val="547808"/>
          </a:solidFill>
          <a:ln w="7620">
            <a:solidFill>
              <a:srgbClr val="6D9121"/>
            </a:solidFill>
            <a:prstDash val="solid"/>
          </a:ln>
        </p:spPr>
      </p:sp>
      <p:sp>
        <p:nvSpPr>
          <p:cNvPr id="14" name="Shape 10"/>
          <p:cNvSpPr/>
          <p:nvPr/>
        </p:nvSpPr>
        <p:spPr>
          <a:xfrm>
            <a:off x="9827181" y="2784991"/>
            <a:ext cx="595313" cy="595313"/>
          </a:xfrm>
          <a:prstGeom prst="roundRect">
            <a:avLst>
              <a:gd name="adj" fmla="val 15358451"/>
            </a:avLst>
          </a:prstGeom>
          <a:solidFill>
            <a:srgbClr val="A9F00F"/>
          </a:solidFill>
          <a:ln/>
        </p:spPr>
      </p:sp>
      <p:pic>
        <p:nvPicPr>
          <p:cNvPr id="15"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90892" y="2948583"/>
            <a:ext cx="267891" cy="267891"/>
          </a:xfrm>
          <a:prstGeom prst="rect">
            <a:avLst/>
          </a:prstGeom>
        </p:spPr>
      </p:pic>
      <p:sp>
        <p:nvSpPr>
          <p:cNvPr id="16" name="Text 11"/>
          <p:cNvSpPr/>
          <p:nvPr/>
        </p:nvSpPr>
        <p:spPr>
          <a:xfrm>
            <a:off x="9827181" y="3578662"/>
            <a:ext cx="3803333" cy="620316"/>
          </a:xfrm>
          <a:prstGeom prst="rect">
            <a:avLst/>
          </a:prstGeom>
          <a:noFill/>
          <a:ln/>
        </p:spPr>
        <p:txBody>
          <a:bodyPr wrap="square" lIns="0" tIns="0" rIns="0" bIns="0" rtlCol="0" anchor="t"/>
          <a:lstStyle/>
          <a:p>
            <a:pPr algn="l" indent="0" marL="0">
              <a:lnSpc>
                <a:spcPts val="2400"/>
              </a:lnSpc>
              <a:buNone/>
            </a:pPr>
            <a:r>
              <a:rPr lang="en-US" sz="1950" b="1" dirty="0">
                <a:solidFill>
                  <a:srgbClr val="FFFFFF"/>
                </a:solidFill>
                <a:latin typeface="Syne Extra Bold" pitchFamily="34" charset="0"/>
                <a:ea typeface="Syne Extra Bold" pitchFamily="34" charset="-122"/>
                <a:cs typeface="Syne Extra Bold" pitchFamily="34" charset="-120"/>
              </a:rPr>
              <a:t>Trust and Governance</a:t>
            </a:r>
            <a:endParaRPr lang="en-US" sz="1950" dirty="0"/>
          </a:p>
        </p:txBody>
      </p:sp>
      <p:sp>
        <p:nvSpPr>
          <p:cNvPr id="17" name="Text 12"/>
          <p:cNvSpPr/>
          <p:nvPr/>
        </p:nvSpPr>
        <p:spPr>
          <a:xfrm>
            <a:off x="9827181" y="4318040"/>
            <a:ext cx="3803333" cy="1270159"/>
          </a:xfrm>
          <a:prstGeom prst="rect">
            <a:avLst/>
          </a:prstGeom>
          <a:noFill/>
          <a:ln/>
        </p:spPr>
        <p:txBody>
          <a:bodyPr wrap="square" lIns="0" tIns="0" rIns="0" bIns="0" rtlCol="0" anchor="t"/>
          <a:lstStyle/>
          <a:p>
            <a:pPr algn="l" indent="0" marL="0">
              <a:lnSpc>
                <a:spcPts val="2500"/>
              </a:lnSpc>
              <a:buNone/>
            </a:pPr>
            <a:r>
              <a:rPr lang="en-US" sz="1550" dirty="0">
                <a:solidFill>
                  <a:srgbClr val="FFFFFF"/>
                </a:solidFill>
                <a:latin typeface="Syne" pitchFamily="34" charset="0"/>
                <a:ea typeface="Syne" pitchFamily="34" charset="-122"/>
                <a:cs typeface="Syne" pitchFamily="34" charset="-120"/>
              </a:rPr>
              <a:t>Increased need for transparency, explainability, and governance frameworks as AI interacts with sensitive data and critical infrastructure</a:t>
            </a:r>
            <a:endParaRPr lang="en-US" sz="1550" dirty="0"/>
          </a:p>
        </p:txBody>
      </p:sp>
      <p:sp>
        <p:nvSpPr>
          <p:cNvPr id="18" name="Text 13"/>
          <p:cNvSpPr/>
          <p:nvPr/>
        </p:nvSpPr>
        <p:spPr>
          <a:xfrm>
            <a:off x="793790" y="6017419"/>
            <a:ext cx="13042821" cy="1270159"/>
          </a:xfrm>
          <a:prstGeom prst="rect">
            <a:avLst/>
          </a:prstGeom>
          <a:noFill/>
          <a:ln/>
        </p:spPr>
        <p:txBody>
          <a:bodyPr wrap="square" lIns="0" tIns="0" rIns="0" bIns="0" rtlCol="0" anchor="t"/>
          <a:lstStyle/>
          <a:p>
            <a:pPr algn="l" indent="0" marL="0">
              <a:lnSpc>
                <a:spcPts val="2500"/>
              </a:lnSpc>
              <a:buNone/>
            </a:pPr>
            <a:r>
              <a:rPr lang="en-US" sz="1550" dirty="0">
                <a:solidFill>
                  <a:srgbClr val="D7E5D8"/>
                </a:solidFill>
                <a:latin typeface="Syne" pitchFamily="34" charset="0"/>
                <a:ea typeface="Syne" pitchFamily="34" charset="-122"/>
                <a:cs typeface="Syne" pitchFamily="34" charset="-120"/>
              </a:rPr>
              <a:t>AI agents will fundamentally reshape how we think about work in knowledge-intensive fields. Rather than simply automating repetitive tasks, AI can now handle complex problem-solving that previously required human judgment. This shift demands new organizational models that emphasize collaboration over replacement, transparency over opacity, and accountability over autonomy. For AEC professionals, this means focusing on higher-value activities like stakeholder coordination, creative design, and strategic decision-making while AI handles technical analysis.</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386007"/>
            <a:ext cx="13042821" cy="1240155"/>
          </a:xfrm>
          <a:prstGeom prst="rect">
            <a:avLst/>
          </a:prstGeom>
          <a:noFill/>
          <a:ln/>
        </p:spPr>
        <p:txBody>
          <a:bodyPr wrap="square" lIns="0" tIns="0" rIns="0" bIns="0" rtlCol="0" anchor="t"/>
          <a:lstStyle/>
          <a:p>
            <a:pPr algn="l" indent="0" marL="0">
              <a:lnSpc>
                <a:spcPts val="4850"/>
              </a:lnSpc>
              <a:buNone/>
            </a:pPr>
            <a:r>
              <a:rPr lang="en-US" sz="3900" b="1" dirty="0">
                <a:solidFill>
                  <a:srgbClr val="F0F4F1"/>
                </a:solidFill>
                <a:latin typeface="Syne Extra Bold" pitchFamily="34" charset="0"/>
                <a:ea typeface="Syne Extra Bold" pitchFamily="34" charset="-122"/>
                <a:cs typeface="Syne Extra Bold" pitchFamily="34" charset="-120"/>
              </a:rPr>
              <a:t>Application in AEC: Transforming Design and Construction</a:t>
            </a:r>
            <a:endParaRPr lang="en-US" sz="3900" dirty="0"/>
          </a:p>
        </p:txBody>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93790" y="3022997"/>
            <a:ext cx="496133" cy="496133"/>
          </a:xfrm>
          <a:prstGeom prst="rect">
            <a:avLst/>
          </a:prstGeom>
        </p:spPr>
      </p:pic>
      <p:sp>
        <p:nvSpPr>
          <p:cNvPr id="4" name="Text 1"/>
          <p:cNvSpPr/>
          <p:nvPr/>
        </p:nvSpPr>
        <p:spPr>
          <a:xfrm>
            <a:off x="1537930" y="3022997"/>
            <a:ext cx="3438049" cy="620316"/>
          </a:xfrm>
          <a:prstGeom prst="rect">
            <a:avLst/>
          </a:prstGeom>
          <a:noFill/>
          <a:ln/>
        </p:spPr>
        <p:txBody>
          <a:bodyPr wrap="square" lIns="0" tIns="0" rIns="0" bIns="0" rtlCol="0" anchor="t"/>
          <a:lstStyle/>
          <a:p>
            <a:pPr algn="l" indent="0" marL="0">
              <a:lnSpc>
                <a:spcPts val="2400"/>
              </a:lnSpc>
              <a:buNone/>
            </a:pPr>
            <a:r>
              <a:rPr lang="en-US" sz="1950" b="1" dirty="0">
                <a:solidFill>
                  <a:srgbClr val="D7E5D8"/>
                </a:solidFill>
                <a:latin typeface="Syne Extra Bold" pitchFamily="34" charset="0"/>
                <a:ea typeface="Syne Extra Bold" pitchFamily="34" charset="-122"/>
                <a:cs typeface="Syne Extra Bold" pitchFamily="34" charset="-120"/>
              </a:rPr>
              <a:t>Design Optimization</a:t>
            </a:r>
            <a:endParaRPr lang="en-US" sz="1950" dirty="0"/>
          </a:p>
        </p:txBody>
      </p:sp>
      <p:sp>
        <p:nvSpPr>
          <p:cNvPr id="5" name="Text 2"/>
          <p:cNvSpPr/>
          <p:nvPr/>
        </p:nvSpPr>
        <p:spPr>
          <a:xfrm>
            <a:off x="1537930" y="3762375"/>
            <a:ext cx="3438049" cy="1270159"/>
          </a:xfrm>
          <a:prstGeom prst="rect">
            <a:avLst/>
          </a:prstGeom>
          <a:noFill/>
          <a:ln/>
        </p:spPr>
        <p:txBody>
          <a:bodyPr wrap="square" lIns="0" tIns="0" rIns="0" bIns="0" rtlCol="0" anchor="t"/>
          <a:lstStyle/>
          <a:p>
            <a:pPr algn="l" indent="0" marL="0">
              <a:lnSpc>
                <a:spcPts val="2500"/>
              </a:lnSpc>
              <a:buNone/>
            </a:pPr>
            <a:r>
              <a:rPr lang="en-US" sz="1550" dirty="0">
                <a:solidFill>
                  <a:srgbClr val="D7E5D8"/>
                </a:solidFill>
                <a:latin typeface="Syne" pitchFamily="34" charset="0"/>
                <a:ea typeface="Syne" pitchFamily="34" charset="-122"/>
                <a:cs typeface="Syne" pitchFamily="34" charset="-120"/>
              </a:rPr>
              <a:t>AI agents explore thousands of design alternatives, optimizing for performance, cost, and sustainability while ensuring code compliance</a:t>
            </a:r>
            <a:endParaRPr lang="en-US" sz="1550" dirty="0"/>
          </a:p>
        </p:txBody>
      </p:sp>
      <p:pic>
        <p:nvPicPr>
          <p:cNvPr id="6"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3986" y="3022997"/>
            <a:ext cx="496133" cy="496133"/>
          </a:xfrm>
          <a:prstGeom prst="rect">
            <a:avLst/>
          </a:prstGeom>
        </p:spPr>
      </p:pic>
      <p:sp>
        <p:nvSpPr>
          <p:cNvPr id="7" name="Text 3"/>
          <p:cNvSpPr/>
          <p:nvPr/>
        </p:nvSpPr>
        <p:spPr>
          <a:xfrm>
            <a:off x="5968127" y="3022997"/>
            <a:ext cx="3217426" cy="310158"/>
          </a:xfrm>
          <a:prstGeom prst="rect">
            <a:avLst/>
          </a:prstGeom>
          <a:noFill/>
          <a:ln/>
        </p:spPr>
        <p:txBody>
          <a:bodyPr wrap="none" lIns="0" tIns="0" rIns="0" bIns="0" rtlCol="0" anchor="t"/>
          <a:lstStyle/>
          <a:p>
            <a:pPr algn="l" indent="0" marL="0">
              <a:lnSpc>
                <a:spcPts val="2400"/>
              </a:lnSpc>
              <a:buNone/>
            </a:pPr>
            <a:r>
              <a:rPr lang="en-US" sz="1950" b="1" dirty="0">
                <a:solidFill>
                  <a:srgbClr val="D7E5D8"/>
                </a:solidFill>
                <a:latin typeface="Syne Extra Bold" pitchFamily="34" charset="0"/>
                <a:ea typeface="Syne Extra Bold" pitchFamily="34" charset="-122"/>
                <a:cs typeface="Syne Extra Bold" pitchFamily="34" charset="-120"/>
              </a:rPr>
              <a:t>Project Planning</a:t>
            </a:r>
            <a:endParaRPr lang="en-US" sz="1950" dirty="0"/>
          </a:p>
        </p:txBody>
      </p:sp>
      <p:sp>
        <p:nvSpPr>
          <p:cNvPr id="8" name="Text 4"/>
          <p:cNvSpPr/>
          <p:nvPr/>
        </p:nvSpPr>
        <p:spPr>
          <a:xfrm>
            <a:off x="5968127" y="3452217"/>
            <a:ext cx="3438168" cy="1270159"/>
          </a:xfrm>
          <a:prstGeom prst="rect">
            <a:avLst/>
          </a:prstGeom>
          <a:noFill/>
          <a:ln/>
        </p:spPr>
        <p:txBody>
          <a:bodyPr wrap="square" lIns="0" tIns="0" rIns="0" bIns="0" rtlCol="0" anchor="t"/>
          <a:lstStyle/>
          <a:p>
            <a:pPr algn="l" indent="0" marL="0">
              <a:lnSpc>
                <a:spcPts val="2500"/>
              </a:lnSpc>
              <a:buNone/>
            </a:pPr>
            <a:r>
              <a:rPr lang="en-US" sz="1550" dirty="0">
                <a:solidFill>
                  <a:srgbClr val="D7E5D8"/>
                </a:solidFill>
                <a:latin typeface="Syne" pitchFamily="34" charset="0"/>
                <a:ea typeface="Syne" pitchFamily="34" charset="-122"/>
                <a:cs typeface="Syne" pitchFamily="34" charset="-120"/>
              </a:rPr>
              <a:t>Dynamic scheduling that adapts to changing conditions, resource availability, and constraints while maintaining critical path integrity</a:t>
            </a:r>
            <a:endParaRPr lang="en-US" sz="1550" dirty="0"/>
          </a:p>
        </p:txBody>
      </p:sp>
      <p:pic>
        <p:nvPicPr>
          <p:cNvPr id="9"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54302" y="3022997"/>
            <a:ext cx="496133" cy="496133"/>
          </a:xfrm>
          <a:prstGeom prst="rect">
            <a:avLst/>
          </a:prstGeom>
        </p:spPr>
      </p:pic>
      <p:sp>
        <p:nvSpPr>
          <p:cNvPr id="10" name="Text 5"/>
          <p:cNvSpPr/>
          <p:nvPr/>
        </p:nvSpPr>
        <p:spPr>
          <a:xfrm>
            <a:off x="10398443" y="3022997"/>
            <a:ext cx="3438168" cy="620316"/>
          </a:xfrm>
          <a:prstGeom prst="rect">
            <a:avLst/>
          </a:prstGeom>
          <a:noFill/>
          <a:ln/>
        </p:spPr>
        <p:txBody>
          <a:bodyPr wrap="square" lIns="0" tIns="0" rIns="0" bIns="0" rtlCol="0" anchor="t"/>
          <a:lstStyle/>
          <a:p>
            <a:pPr algn="l" indent="0" marL="0">
              <a:lnSpc>
                <a:spcPts val="2400"/>
              </a:lnSpc>
              <a:buNone/>
            </a:pPr>
            <a:r>
              <a:rPr lang="en-US" sz="1950" b="1" dirty="0">
                <a:solidFill>
                  <a:srgbClr val="D7E5D8"/>
                </a:solidFill>
                <a:latin typeface="Syne Extra Bold" pitchFamily="34" charset="0"/>
                <a:ea typeface="Syne Extra Bold" pitchFamily="34" charset="-122"/>
                <a:cs typeface="Syne Extra Bold" pitchFamily="34" charset="-120"/>
              </a:rPr>
              <a:t>Contract Analysis</a:t>
            </a:r>
            <a:endParaRPr lang="en-US" sz="1950" dirty="0"/>
          </a:p>
        </p:txBody>
      </p:sp>
      <p:sp>
        <p:nvSpPr>
          <p:cNvPr id="11" name="Text 6"/>
          <p:cNvSpPr/>
          <p:nvPr/>
        </p:nvSpPr>
        <p:spPr>
          <a:xfrm>
            <a:off x="10398443" y="3762375"/>
            <a:ext cx="3438168" cy="1587698"/>
          </a:xfrm>
          <a:prstGeom prst="rect">
            <a:avLst/>
          </a:prstGeom>
          <a:noFill/>
          <a:ln/>
        </p:spPr>
        <p:txBody>
          <a:bodyPr wrap="square" lIns="0" tIns="0" rIns="0" bIns="0" rtlCol="0" anchor="t"/>
          <a:lstStyle/>
          <a:p>
            <a:pPr algn="l" indent="0" marL="0">
              <a:lnSpc>
                <a:spcPts val="2500"/>
              </a:lnSpc>
              <a:buNone/>
            </a:pPr>
            <a:r>
              <a:rPr lang="en-US" sz="1550" dirty="0">
                <a:solidFill>
                  <a:srgbClr val="D7E5D8"/>
                </a:solidFill>
                <a:latin typeface="Syne" pitchFamily="34" charset="0"/>
                <a:ea typeface="Syne" pitchFamily="34" charset="-122"/>
                <a:cs typeface="Syne" pitchFamily="34" charset="-120"/>
              </a:rPr>
              <a:t>Automated review of procurement documents, identifying risks, inconsistencies, and optimization opportunities in complex contract language</a:t>
            </a:r>
            <a:endParaRPr lang="en-US" sz="1550" dirty="0"/>
          </a:p>
        </p:txBody>
      </p:sp>
      <p:sp>
        <p:nvSpPr>
          <p:cNvPr id="12" name="Text 7"/>
          <p:cNvSpPr/>
          <p:nvPr/>
        </p:nvSpPr>
        <p:spPr>
          <a:xfrm>
            <a:off x="793790" y="5573316"/>
            <a:ext cx="13042821" cy="1270159"/>
          </a:xfrm>
          <a:prstGeom prst="rect">
            <a:avLst/>
          </a:prstGeom>
          <a:noFill/>
          <a:ln/>
        </p:spPr>
        <p:txBody>
          <a:bodyPr wrap="square" lIns="0" tIns="0" rIns="0" bIns="0" rtlCol="0" anchor="t"/>
          <a:lstStyle/>
          <a:p>
            <a:pPr algn="l" indent="0" marL="0">
              <a:lnSpc>
                <a:spcPts val="2500"/>
              </a:lnSpc>
              <a:buNone/>
            </a:pPr>
            <a:r>
              <a:rPr lang="en-US" sz="1550" dirty="0">
                <a:solidFill>
                  <a:srgbClr val="D7E5D8"/>
                </a:solidFill>
                <a:latin typeface="Syne" pitchFamily="34" charset="0"/>
                <a:ea typeface="Syne" pitchFamily="34" charset="-122"/>
                <a:cs typeface="Syne" pitchFamily="34" charset="-120"/>
              </a:rPr>
              <a:t>AI agents can revolutionize AEC workflows by handling the complex, time-consuming analysis that currently limits design exploration and project agility. From generating initial design concepts that meet performance criteria to optimizing construction sequences and analyzing contract language for risk, AI can dramatically accelerate project delivery while improving quality. The key is focusing AI on tasks where speed and scale matter, while preserving human judgment for final decisions.</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31758" y="508040"/>
            <a:ext cx="13166884" cy="1143476"/>
          </a:xfrm>
          <a:prstGeom prst="rect">
            <a:avLst/>
          </a:prstGeom>
          <a:noFill/>
          <a:ln/>
        </p:spPr>
        <p:txBody>
          <a:bodyPr wrap="square" lIns="0" tIns="0" rIns="0" bIns="0" rtlCol="0" anchor="t"/>
          <a:lstStyle/>
          <a:p>
            <a:pPr algn="l" indent="0" marL="0">
              <a:lnSpc>
                <a:spcPts val="4500"/>
              </a:lnSpc>
              <a:buNone/>
            </a:pPr>
            <a:r>
              <a:rPr lang="en-US" sz="3600" b="1" dirty="0">
                <a:solidFill>
                  <a:srgbClr val="F0F4F1"/>
                </a:solidFill>
                <a:latin typeface="Syne Extra Bold" pitchFamily="34" charset="0"/>
                <a:ea typeface="Syne Extra Bold" pitchFamily="34" charset="-122"/>
                <a:cs typeface="Syne Extra Bold" pitchFamily="34" charset="-120"/>
              </a:rPr>
              <a:t>Implementation Considerations for AEC Organizations</a:t>
            </a:r>
            <a:endParaRPr lang="en-US" sz="3600" dirty="0"/>
          </a:p>
        </p:txBody>
      </p:sp>
      <p:sp>
        <p:nvSpPr>
          <p:cNvPr id="3" name="Shape 1"/>
          <p:cNvSpPr/>
          <p:nvPr/>
        </p:nvSpPr>
        <p:spPr>
          <a:xfrm>
            <a:off x="1006197" y="2446258"/>
            <a:ext cx="6224587" cy="182880"/>
          </a:xfrm>
          <a:prstGeom prst="roundRect">
            <a:avLst>
              <a:gd name="adj" fmla="val 42020"/>
            </a:avLst>
          </a:prstGeom>
          <a:solidFill>
            <a:srgbClr val="547808"/>
          </a:solidFill>
          <a:ln w="7620">
            <a:solidFill>
              <a:srgbClr val="6D9121"/>
            </a:solidFill>
            <a:prstDash val="solid"/>
          </a:ln>
        </p:spPr>
      </p:sp>
      <p:sp>
        <p:nvSpPr>
          <p:cNvPr id="4" name="Shape 2"/>
          <p:cNvSpPr/>
          <p:nvPr/>
        </p:nvSpPr>
        <p:spPr>
          <a:xfrm>
            <a:off x="731758" y="2263259"/>
            <a:ext cx="548878" cy="548878"/>
          </a:xfrm>
          <a:prstGeom prst="roundRect">
            <a:avLst>
              <a:gd name="adj" fmla="val 83297"/>
            </a:avLst>
          </a:prstGeom>
          <a:solidFill>
            <a:srgbClr val="547808"/>
          </a:solidFill>
          <a:ln w="7620">
            <a:solidFill>
              <a:srgbClr val="6D9121"/>
            </a:solidFill>
            <a:prstDash val="solid"/>
          </a:ln>
        </p:spPr>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68918" y="2400538"/>
            <a:ext cx="274439" cy="274439"/>
          </a:xfrm>
          <a:prstGeom prst="rect">
            <a:avLst/>
          </a:prstGeom>
        </p:spPr>
      </p:pic>
      <p:sp>
        <p:nvSpPr>
          <p:cNvPr id="6" name="Text 3"/>
          <p:cNvSpPr/>
          <p:nvPr/>
        </p:nvSpPr>
        <p:spPr>
          <a:xfrm>
            <a:off x="914638" y="2980730"/>
            <a:ext cx="5448538" cy="285869"/>
          </a:xfrm>
          <a:prstGeom prst="rect">
            <a:avLst/>
          </a:prstGeom>
          <a:noFill/>
          <a:ln/>
        </p:spPr>
        <p:txBody>
          <a:bodyPr wrap="none" lIns="0" tIns="0" rIns="0" bIns="0" rtlCol="0" anchor="t"/>
          <a:lstStyle/>
          <a:p>
            <a:pPr algn="l" indent="0" marL="0">
              <a:lnSpc>
                <a:spcPts val="2250"/>
              </a:lnSpc>
              <a:buNone/>
            </a:pPr>
            <a:r>
              <a:rPr lang="en-US" sz="1800" b="1" dirty="0">
                <a:solidFill>
                  <a:srgbClr val="D7E5D8"/>
                </a:solidFill>
                <a:latin typeface="Syne Extra Bold" pitchFamily="34" charset="0"/>
                <a:ea typeface="Syne Extra Bold" pitchFamily="34" charset="-122"/>
                <a:cs typeface="Syne Extra Bold" pitchFamily="34" charset="-120"/>
              </a:rPr>
              <a:t>Identify High-Value Use Cases</a:t>
            </a:r>
            <a:endParaRPr lang="en-US" sz="1800" dirty="0"/>
          </a:p>
        </p:txBody>
      </p:sp>
      <p:sp>
        <p:nvSpPr>
          <p:cNvPr id="7" name="Text 4"/>
          <p:cNvSpPr/>
          <p:nvPr/>
        </p:nvSpPr>
        <p:spPr>
          <a:xfrm>
            <a:off x="914638" y="3367802"/>
            <a:ext cx="6133386" cy="562689"/>
          </a:xfrm>
          <a:prstGeom prst="rect">
            <a:avLst/>
          </a:prstGeom>
          <a:noFill/>
          <a:ln/>
        </p:spPr>
        <p:txBody>
          <a:bodyPr wrap="square" lIns="0" tIns="0" rIns="0" bIns="0" rtlCol="0" anchor="t"/>
          <a:lstStyle/>
          <a:p>
            <a:pPr algn="l" indent="0" marL="0">
              <a:lnSpc>
                <a:spcPts val="2200"/>
              </a:lnSpc>
              <a:buNone/>
            </a:pPr>
            <a:r>
              <a:rPr lang="en-US" sz="1400" dirty="0">
                <a:solidFill>
                  <a:srgbClr val="D7E5D8"/>
                </a:solidFill>
                <a:latin typeface="Syne" pitchFamily="34" charset="0"/>
                <a:ea typeface="Syne" pitchFamily="34" charset="-122"/>
                <a:cs typeface="Syne" pitchFamily="34" charset="-120"/>
              </a:rPr>
              <a:t>Focus on repetitive, data-intensive tasks with clear success metrics and limited ambiguity</a:t>
            </a:r>
            <a:endParaRPr lang="en-US" sz="1400" dirty="0"/>
          </a:p>
        </p:txBody>
      </p:sp>
      <p:sp>
        <p:nvSpPr>
          <p:cNvPr id="8" name="Shape 5"/>
          <p:cNvSpPr/>
          <p:nvPr/>
        </p:nvSpPr>
        <p:spPr>
          <a:xfrm>
            <a:off x="7673935" y="2171819"/>
            <a:ext cx="6224587" cy="182880"/>
          </a:xfrm>
          <a:prstGeom prst="roundRect">
            <a:avLst>
              <a:gd name="adj" fmla="val 42020"/>
            </a:avLst>
          </a:prstGeom>
          <a:solidFill>
            <a:srgbClr val="547808"/>
          </a:solidFill>
          <a:ln w="7620">
            <a:solidFill>
              <a:srgbClr val="6D9121"/>
            </a:solidFill>
            <a:prstDash val="solid"/>
          </a:ln>
        </p:spPr>
      </p:sp>
      <p:sp>
        <p:nvSpPr>
          <p:cNvPr id="9" name="Shape 6"/>
          <p:cNvSpPr/>
          <p:nvPr/>
        </p:nvSpPr>
        <p:spPr>
          <a:xfrm>
            <a:off x="7399496" y="1988820"/>
            <a:ext cx="548878" cy="548878"/>
          </a:xfrm>
          <a:prstGeom prst="roundRect">
            <a:avLst>
              <a:gd name="adj" fmla="val 83297"/>
            </a:avLst>
          </a:prstGeom>
          <a:solidFill>
            <a:srgbClr val="547808"/>
          </a:solidFill>
          <a:ln w="7620">
            <a:solidFill>
              <a:srgbClr val="6D9121"/>
            </a:solidFill>
            <a:prstDash val="solid"/>
          </a:ln>
        </p:spPr>
      </p:sp>
      <p:pic>
        <p:nvPicPr>
          <p:cNvPr id="10"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36656" y="2126099"/>
            <a:ext cx="274439" cy="274439"/>
          </a:xfrm>
          <a:prstGeom prst="rect">
            <a:avLst/>
          </a:prstGeom>
        </p:spPr>
      </p:pic>
      <p:sp>
        <p:nvSpPr>
          <p:cNvPr id="11" name="Text 7"/>
          <p:cNvSpPr/>
          <p:nvPr/>
        </p:nvSpPr>
        <p:spPr>
          <a:xfrm>
            <a:off x="7582376" y="2706291"/>
            <a:ext cx="4574143" cy="285869"/>
          </a:xfrm>
          <a:prstGeom prst="rect">
            <a:avLst/>
          </a:prstGeom>
          <a:noFill/>
          <a:ln/>
        </p:spPr>
        <p:txBody>
          <a:bodyPr wrap="none" lIns="0" tIns="0" rIns="0" bIns="0" rtlCol="0" anchor="t"/>
          <a:lstStyle/>
          <a:p>
            <a:pPr algn="l" indent="0" marL="0">
              <a:lnSpc>
                <a:spcPts val="2250"/>
              </a:lnSpc>
              <a:buNone/>
            </a:pPr>
            <a:r>
              <a:rPr lang="en-US" sz="1800" b="1" dirty="0">
                <a:solidFill>
                  <a:srgbClr val="D7E5D8"/>
                </a:solidFill>
                <a:latin typeface="Syne Extra Bold" pitchFamily="34" charset="0"/>
                <a:ea typeface="Syne Extra Bold" pitchFamily="34" charset="-122"/>
                <a:cs typeface="Syne Extra Bold" pitchFamily="34" charset="-120"/>
              </a:rPr>
              <a:t>Design Hybrid Workflows</a:t>
            </a:r>
            <a:endParaRPr lang="en-US" sz="1800" dirty="0"/>
          </a:p>
        </p:txBody>
      </p:sp>
      <p:sp>
        <p:nvSpPr>
          <p:cNvPr id="12" name="Text 8"/>
          <p:cNvSpPr/>
          <p:nvPr/>
        </p:nvSpPr>
        <p:spPr>
          <a:xfrm>
            <a:off x="7582376" y="3093363"/>
            <a:ext cx="6133386" cy="562689"/>
          </a:xfrm>
          <a:prstGeom prst="rect">
            <a:avLst/>
          </a:prstGeom>
          <a:noFill/>
          <a:ln/>
        </p:spPr>
        <p:txBody>
          <a:bodyPr wrap="square" lIns="0" tIns="0" rIns="0" bIns="0" rtlCol="0" anchor="t"/>
          <a:lstStyle/>
          <a:p>
            <a:pPr algn="l" indent="0" marL="0">
              <a:lnSpc>
                <a:spcPts val="2200"/>
              </a:lnSpc>
              <a:buNone/>
            </a:pPr>
            <a:r>
              <a:rPr lang="en-US" sz="1400" dirty="0">
                <a:solidFill>
                  <a:srgbClr val="D7E5D8"/>
                </a:solidFill>
                <a:latin typeface="Syne" pitchFamily="34" charset="0"/>
                <a:ea typeface="Syne" pitchFamily="34" charset="-122"/>
                <a:cs typeface="Syne" pitchFamily="34" charset="-120"/>
              </a:rPr>
              <a:t>Combine deterministic rules for compliance with agentic AI for optimization and exploration</a:t>
            </a:r>
            <a:endParaRPr lang="en-US" sz="1400" dirty="0"/>
          </a:p>
        </p:txBody>
      </p:sp>
      <p:sp>
        <p:nvSpPr>
          <p:cNvPr id="13" name="Shape 9"/>
          <p:cNvSpPr/>
          <p:nvPr/>
        </p:nvSpPr>
        <p:spPr>
          <a:xfrm>
            <a:off x="1006197" y="4739402"/>
            <a:ext cx="6224587" cy="182880"/>
          </a:xfrm>
          <a:prstGeom prst="roundRect">
            <a:avLst>
              <a:gd name="adj" fmla="val 42020"/>
            </a:avLst>
          </a:prstGeom>
          <a:solidFill>
            <a:srgbClr val="547808"/>
          </a:solidFill>
          <a:ln w="7620">
            <a:solidFill>
              <a:srgbClr val="6D9121"/>
            </a:solidFill>
            <a:prstDash val="solid"/>
          </a:ln>
        </p:spPr>
      </p:sp>
      <p:sp>
        <p:nvSpPr>
          <p:cNvPr id="14" name="Shape 10"/>
          <p:cNvSpPr/>
          <p:nvPr/>
        </p:nvSpPr>
        <p:spPr>
          <a:xfrm>
            <a:off x="731758" y="4556403"/>
            <a:ext cx="548878" cy="548878"/>
          </a:xfrm>
          <a:prstGeom prst="roundRect">
            <a:avLst>
              <a:gd name="adj" fmla="val 83297"/>
            </a:avLst>
          </a:prstGeom>
          <a:solidFill>
            <a:srgbClr val="547808"/>
          </a:solidFill>
          <a:ln w="7620">
            <a:solidFill>
              <a:srgbClr val="6D9121"/>
            </a:solidFill>
            <a:prstDash val="solid"/>
          </a:ln>
        </p:spPr>
      </p:sp>
      <p:pic>
        <p:nvPicPr>
          <p:cNvPr id="15"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8918" y="4693682"/>
            <a:ext cx="274439" cy="274439"/>
          </a:xfrm>
          <a:prstGeom prst="rect">
            <a:avLst/>
          </a:prstGeom>
        </p:spPr>
      </p:pic>
      <p:sp>
        <p:nvSpPr>
          <p:cNvPr id="16" name="Text 11"/>
          <p:cNvSpPr/>
          <p:nvPr/>
        </p:nvSpPr>
        <p:spPr>
          <a:xfrm>
            <a:off x="914638" y="5273873"/>
            <a:ext cx="6067068" cy="285869"/>
          </a:xfrm>
          <a:prstGeom prst="rect">
            <a:avLst/>
          </a:prstGeom>
          <a:noFill/>
          <a:ln/>
        </p:spPr>
        <p:txBody>
          <a:bodyPr wrap="none" lIns="0" tIns="0" rIns="0" bIns="0" rtlCol="0" anchor="t"/>
          <a:lstStyle/>
          <a:p>
            <a:pPr algn="l" indent="0" marL="0">
              <a:lnSpc>
                <a:spcPts val="2250"/>
              </a:lnSpc>
              <a:buNone/>
            </a:pPr>
            <a:r>
              <a:rPr lang="en-US" sz="1800" b="1" dirty="0">
                <a:solidFill>
                  <a:srgbClr val="D7E5D8"/>
                </a:solidFill>
                <a:latin typeface="Syne Extra Bold" pitchFamily="34" charset="0"/>
                <a:ea typeface="Syne Extra Bold" pitchFamily="34" charset="-122"/>
                <a:cs typeface="Syne Extra Bold" pitchFamily="34" charset="-120"/>
              </a:rPr>
              <a:t>Establish Evaluation Frameworks</a:t>
            </a:r>
            <a:endParaRPr lang="en-US" sz="1800" dirty="0"/>
          </a:p>
        </p:txBody>
      </p:sp>
      <p:sp>
        <p:nvSpPr>
          <p:cNvPr id="17" name="Text 12"/>
          <p:cNvSpPr/>
          <p:nvPr/>
        </p:nvSpPr>
        <p:spPr>
          <a:xfrm>
            <a:off x="914638" y="5660946"/>
            <a:ext cx="6133386" cy="562689"/>
          </a:xfrm>
          <a:prstGeom prst="rect">
            <a:avLst/>
          </a:prstGeom>
          <a:noFill/>
          <a:ln/>
        </p:spPr>
        <p:txBody>
          <a:bodyPr wrap="square" lIns="0" tIns="0" rIns="0" bIns="0" rtlCol="0" anchor="t"/>
          <a:lstStyle/>
          <a:p>
            <a:pPr algn="l" indent="0" marL="0">
              <a:lnSpc>
                <a:spcPts val="2200"/>
              </a:lnSpc>
              <a:buNone/>
            </a:pPr>
            <a:r>
              <a:rPr lang="en-US" sz="1400" dirty="0">
                <a:solidFill>
                  <a:srgbClr val="D7E5D8"/>
                </a:solidFill>
                <a:latin typeface="Syne" pitchFamily="34" charset="0"/>
                <a:ea typeface="Syne" pitchFamily="34" charset="-122"/>
                <a:cs typeface="Syne" pitchFamily="34" charset="-120"/>
              </a:rPr>
              <a:t>Implement observability, testing protocols, and continuous optimization processes from day one</a:t>
            </a:r>
            <a:endParaRPr lang="en-US" sz="1400" dirty="0"/>
          </a:p>
        </p:txBody>
      </p:sp>
      <p:sp>
        <p:nvSpPr>
          <p:cNvPr id="18" name="Shape 13"/>
          <p:cNvSpPr/>
          <p:nvPr/>
        </p:nvSpPr>
        <p:spPr>
          <a:xfrm>
            <a:off x="7673935" y="4464963"/>
            <a:ext cx="6224587" cy="182880"/>
          </a:xfrm>
          <a:prstGeom prst="roundRect">
            <a:avLst>
              <a:gd name="adj" fmla="val 42020"/>
            </a:avLst>
          </a:prstGeom>
          <a:solidFill>
            <a:srgbClr val="547808"/>
          </a:solidFill>
          <a:ln w="7620">
            <a:solidFill>
              <a:srgbClr val="6D9121"/>
            </a:solidFill>
            <a:prstDash val="solid"/>
          </a:ln>
        </p:spPr>
      </p:sp>
      <p:sp>
        <p:nvSpPr>
          <p:cNvPr id="19" name="Shape 14"/>
          <p:cNvSpPr/>
          <p:nvPr/>
        </p:nvSpPr>
        <p:spPr>
          <a:xfrm>
            <a:off x="7399496" y="4281964"/>
            <a:ext cx="548878" cy="548878"/>
          </a:xfrm>
          <a:prstGeom prst="roundRect">
            <a:avLst>
              <a:gd name="adj" fmla="val 83297"/>
            </a:avLst>
          </a:prstGeom>
          <a:solidFill>
            <a:srgbClr val="547808"/>
          </a:solidFill>
          <a:ln w="7620">
            <a:solidFill>
              <a:srgbClr val="6D9121"/>
            </a:solidFill>
            <a:prstDash val="solid"/>
          </a:ln>
        </p:spPr>
      </p:sp>
      <p:pic>
        <p:nvPicPr>
          <p:cNvPr id="20"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36656" y="4419243"/>
            <a:ext cx="274439" cy="274439"/>
          </a:xfrm>
          <a:prstGeom prst="rect">
            <a:avLst/>
          </a:prstGeom>
        </p:spPr>
      </p:pic>
      <p:sp>
        <p:nvSpPr>
          <p:cNvPr id="21" name="Text 15"/>
          <p:cNvSpPr/>
          <p:nvPr/>
        </p:nvSpPr>
        <p:spPr>
          <a:xfrm>
            <a:off x="7582376" y="4999434"/>
            <a:ext cx="4926806" cy="285869"/>
          </a:xfrm>
          <a:prstGeom prst="rect">
            <a:avLst/>
          </a:prstGeom>
          <a:noFill/>
          <a:ln/>
        </p:spPr>
        <p:txBody>
          <a:bodyPr wrap="none" lIns="0" tIns="0" rIns="0" bIns="0" rtlCol="0" anchor="t"/>
          <a:lstStyle/>
          <a:p>
            <a:pPr algn="l" indent="0" marL="0">
              <a:lnSpc>
                <a:spcPts val="2250"/>
              </a:lnSpc>
              <a:buNone/>
            </a:pPr>
            <a:r>
              <a:rPr lang="en-US" sz="1800" b="1" dirty="0">
                <a:solidFill>
                  <a:srgbClr val="D7E5D8"/>
                </a:solidFill>
                <a:latin typeface="Syne Extra Bold" pitchFamily="34" charset="0"/>
                <a:ea typeface="Syne Extra Bold" pitchFamily="34" charset="-122"/>
                <a:cs typeface="Syne Extra Bold" pitchFamily="34" charset="-120"/>
              </a:rPr>
              <a:t>Train and Empower Teams</a:t>
            </a:r>
            <a:endParaRPr lang="en-US" sz="1800" dirty="0"/>
          </a:p>
        </p:txBody>
      </p:sp>
      <p:sp>
        <p:nvSpPr>
          <p:cNvPr id="22" name="Text 16"/>
          <p:cNvSpPr/>
          <p:nvPr/>
        </p:nvSpPr>
        <p:spPr>
          <a:xfrm>
            <a:off x="7582376" y="5386507"/>
            <a:ext cx="6133386" cy="562689"/>
          </a:xfrm>
          <a:prstGeom prst="rect">
            <a:avLst/>
          </a:prstGeom>
          <a:noFill/>
          <a:ln/>
        </p:spPr>
        <p:txBody>
          <a:bodyPr wrap="square" lIns="0" tIns="0" rIns="0" bIns="0" rtlCol="0" anchor="t"/>
          <a:lstStyle/>
          <a:p>
            <a:pPr algn="l" indent="0" marL="0">
              <a:lnSpc>
                <a:spcPts val="2200"/>
              </a:lnSpc>
              <a:buNone/>
            </a:pPr>
            <a:r>
              <a:rPr lang="en-US" sz="1400" dirty="0">
                <a:solidFill>
                  <a:srgbClr val="D7E5D8"/>
                </a:solidFill>
                <a:latin typeface="Syne" pitchFamily="34" charset="0"/>
                <a:ea typeface="Syne" pitchFamily="34" charset="-122"/>
                <a:cs typeface="Syne" pitchFamily="34" charset="-120"/>
              </a:rPr>
              <a:t>Ensure professionals understand AI capabilities and limitations, maintaining human oversight and accountability</a:t>
            </a:r>
            <a:endParaRPr lang="en-US" sz="1400" dirty="0"/>
          </a:p>
        </p:txBody>
      </p:sp>
      <p:sp>
        <p:nvSpPr>
          <p:cNvPr id="23" name="Text 17"/>
          <p:cNvSpPr/>
          <p:nvPr/>
        </p:nvSpPr>
        <p:spPr>
          <a:xfrm>
            <a:off x="731758" y="6596182"/>
            <a:ext cx="13166884" cy="1125379"/>
          </a:xfrm>
          <a:prstGeom prst="rect">
            <a:avLst/>
          </a:prstGeom>
          <a:noFill/>
          <a:ln/>
        </p:spPr>
        <p:txBody>
          <a:bodyPr wrap="square" lIns="0" tIns="0" rIns="0" bIns="0" rtlCol="0" anchor="t"/>
          <a:lstStyle/>
          <a:p>
            <a:pPr algn="l" indent="0" marL="0">
              <a:lnSpc>
                <a:spcPts val="2200"/>
              </a:lnSpc>
              <a:buNone/>
            </a:pPr>
            <a:r>
              <a:rPr lang="en-US" sz="1400" dirty="0">
                <a:solidFill>
                  <a:srgbClr val="D7E5D8"/>
                </a:solidFill>
                <a:latin typeface="Syne" pitchFamily="34" charset="0"/>
                <a:ea typeface="Syne" pitchFamily="34" charset="-122"/>
                <a:cs typeface="Syne" pitchFamily="34" charset="-120"/>
              </a:rPr>
              <a:t>Successful AI agent implementation requires more than technical capability—it demands thoughtful workflow design, robust governance, and organizational change management. AEC firms should start with pilot projects that demonstrate value while building internal expertise. As systems prove reliable, expand to more critical workflows while maintaining human oversight. The goal isn't to replace professionals but to create augmented teams that leverage AI for speed and scale while preserving human judgment for quality and accountability.</a:t>
            </a:r>
            <a:endParaRPr lang="en-US" sz="1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2026-04-19T20:08:23Z</dcterms:created>
  <dcterms:modified xsi:type="dcterms:W3CDTF">2026-04-19T20:08:23Z</dcterms:modified>
</cp:coreProperties>
</file>